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rimo Bold" charset="1" panose="020B0704020202020204"/>
      <p:regular r:id="rId27"/>
    </p:embeddedFont>
    <p:embeddedFont>
      <p:font typeface="Arimo" charset="1" panose="020B0604020202020204"/>
      <p:regular r:id="rId28"/>
    </p:embeddedFont>
    <p:embeddedFont>
      <p:font typeface="Lato" charset="1" panose="020F0502020204030203"/>
      <p:regular r:id="rId29"/>
    </p:embeddedFont>
    <p:embeddedFont>
      <p:font typeface="Lato Bold" charset="1" panose="020F05020202040302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Slides/notesSlide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kalyan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PROJECT SNAPSHOTS AND OVERVIEW</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3639" t="0" r="-13067" b="-4517"/>
            </a:stretch>
          </a:blipFill>
        </p:spPr>
      </p:sp>
      <p:sp>
        <p:nvSpPr>
          <p:cNvPr name="TextBox 3" id="3"/>
          <p:cNvSpPr txBox="true"/>
          <p:nvPr/>
        </p:nvSpPr>
        <p:spPr>
          <a:xfrm rot="0">
            <a:off x="-2233552" y="1557966"/>
            <a:ext cx="15957794" cy="2269446"/>
          </a:xfrm>
          <a:prstGeom prst="rect">
            <a:avLst/>
          </a:prstGeom>
        </p:spPr>
        <p:txBody>
          <a:bodyPr anchor="t" rtlCol="false" tIns="0" lIns="0" bIns="0" rIns="0">
            <a:spAutoFit/>
          </a:bodyPr>
          <a:lstStyle/>
          <a:p>
            <a:pPr algn="ctr">
              <a:lnSpc>
                <a:spcPts val="17760"/>
              </a:lnSpc>
              <a:spcBef>
                <a:spcPct val="0"/>
              </a:spcBef>
            </a:pPr>
            <a:r>
              <a:rPr lang="en-US" b="true" sz="14208" spc="-6">
                <a:solidFill>
                  <a:srgbClr val="000000"/>
                </a:solidFill>
                <a:latin typeface="Arimo Bold"/>
                <a:ea typeface="Arimo Bold"/>
                <a:cs typeface="Arimo Bold"/>
                <a:sym typeface="Arimo Bold"/>
              </a:rPr>
              <a:t>AgriVision</a:t>
            </a:r>
          </a:p>
        </p:txBody>
      </p:sp>
      <p:sp>
        <p:nvSpPr>
          <p:cNvPr name="TextBox 4" id="4"/>
          <p:cNvSpPr txBox="true"/>
          <p:nvPr/>
        </p:nvSpPr>
        <p:spPr>
          <a:xfrm rot="0">
            <a:off x="-5669108" y="5541499"/>
            <a:ext cx="20508421" cy="1035655"/>
          </a:xfrm>
          <a:prstGeom prst="rect">
            <a:avLst/>
          </a:prstGeom>
        </p:spPr>
        <p:txBody>
          <a:bodyPr anchor="t" rtlCol="false" tIns="0" lIns="0" bIns="0" rIns="0">
            <a:spAutoFit/>
          </a:bodyPr>
          <a:lstStyle/>
          <a:p>
            <a:pPr algn="ctr">
              <a:lnSpc>
                <a:spcPts val="8005"/>
              </a:lnSpc>
              <a:spcBef>
                <a:spcPct val="0"/>
              </a:spcBef>
            </a:pPr>
            <a:r>
              <a:rPr lang="en-US" b="true" sz="6404">
                <a:solidFill>
                  <a:srgbClr val="312F2B"/>
                </a:solidFill>
                <a:latin typeface="Arimo Bold"/>
                <a:ea typeface="Arimo Bold"/>
                <a:cs typeface="Arimo Bold"/>
                <a:sym typeface="Arimo Bold"/>
              </a:rPr>
              <a:t>Presented By:</a:t>
            </a:r>
          </a:p>
        </p:txBody>
      </p:sp>
      <p:sp>
        <p:nvSpPr>
          <p:cNvPr name="TextBox 5" id="5"/>
          <p:cNvSpPr txBox="true"/>
          <p:nvPr/>
        </p:nvSpPr>
        <p:spPr>
          <a:xfrm rot="0">
            <a:off x="-3118073" y="6520005"/>
            <a:ext cx="12262073" cy="3302290"/>
          </a:xfrm>
          <a:prstGeom prst="rect">
            <a:avLst/>
          </a:prstGeom>
        </p:spPr>
        <p:txBody>
          <a:bodyPr anchor="t" rtlCol="false" tIns="0" lIns="0" bIns="0" rIns="0">
            <a:spAutoFit/>
          </a:bodyPr>
          <a:lstStyle/>
          <a:p>
            <a:pPr algn="ctr">
              <a:lnSpc>
                <a:spcPts val="6817"/>
              </a:lnSpc>
            </a:pPr>
            <a:r>
              <a:rPr lang="en-US" sz="5454" b="true">
                <a:solidFill>
                  <a:srgbClr val="272525"/>
                </a:solidFill>
                <a:latin typeface="Arimo Bold"/>
                <a:ea typeface="Arimo Bold"/>
                <a:cs typeface="Arimo Bold"/>
                <a:sym typeface="Arimo Bold"/>
              </a:rPr>
              <a:t> Aravind</a:t>
            </a:r>
          </a:p>
          <a:p>
            <a:pPr algn="ctr">
              <a:lnSpc>
                <a:spcPts val="6817"/>
              </a:lnSpc>
            </a:pPr>
            <a:r>
              <a:rPr lang="en-US" sz="5454" b="true">
                <a:solidFill>
                  <a:srgbClr val="272525"/>
                </a:solidFill>
                <a:latin typeface="Arimo Bold"/>
                <a:ea typeface="Arimo Bold"/>
                <a:cs typeface="Arimo Bold"/>
                <a:sym typeface="Arimo Bold"/>
              </a:rPr>
              <a:t>Naresh</a:t>
            </a:r>
          </a:p>
          <a:p>
            <a:pPr algn="ctr">
              <a:lnSpc>
                <a:spcPts val="6817"/>
              </a:lnSpc>
            </a:pPr>
            <a:r>
              <a:rPr lang="en-US" sz="5454" b="true">
                <a:solidFill>
                  <a:srgbClr val="272525"/>
                </a:solidFill>
                <a:latin typeface="Arimo Bold"/>
                <a:ea typeface="Arimo Bold"/>
                <a:cs typeface="Arimo Bold"/>
                <a:sym typeface="Arimo Bold"/>
              </a:rPr>
              <a:t>Kalyan</a:t>
            </a:r>
          </a:p>
          <a:p>
            <a:pPr algn="ctr">
              <a:lnSpc>
                <a:spcPts val="5567"/>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Freeform 5" id="5" descr="preencoded.png"/>
          <p:cNvSpPr/>
          <p:nvPr/>
        </p:nvSpPr>
        <p:spPr>
          <a:xfrm flipH="false" flipV="false" rot="0">
            <a:off x="16048800" y="9687150"/>
            <a:ext cx="2152800" cy="513900"/>
          </a:xfrm>
          <a:custGeom>
            <a:avLst/>
            <a:gdLst/>
            <a:ahLst/>
            <a:cxnLst/>
            <a:rect r="r" b="b" t="t" l="l"/>
            <a:pathLst>
              <a:path h="513900" w="2152800">
                <a:moveTo>
                  <a:pt x="0" y="0"/>
                </a:moveTo>
                <a:lnTo>
                  <a:pt x="2152800" y="0"/>
                </a:lnTo>
                <a:lnTo>
                  <a:pt x="2152800" y="513900"/>
                </a:lnTo>
                <a:lnTo>
                  <a:pt x="0" y="513900"/>
                </a:lnTo>
                <a:lnTo>
                  <a:pt x="0" y="0"/>
                </a:lnTo>
                <a:close/>
              </a:path>
            </a:pathLst>
          </a:custGeom>
          <a:blipFill>
            <a:blip r:embed="rId3"/>
            <a:stretch>
              <a:fillRect l="0" t="-33" r="0" b="-33"/>
            </a:stretch>
          </a:blipFill>
        </p:spPr>
      </p:sp>
      <p:sp>
        <p:nvSpPr>
          <p:cNvPr name="Freeform 6" id="6" descr="preencoded.png"/>
          <p:cNvSpPr/>
          <p:nvPr/>
        </p:nvSpPr>
        <p:spPr>
          <a:xfrm flipH="false" flipV="false" rot="0">
            <a:off x="11430000" y="0"/>
            <a:ext cx="6857550" cy="10286550"/>
          </a:xfrm>
          <a:custGeom>
            <a:avLst/>
            <a:gdLst/>
            <a:ahLst/>
            <a:cxnLst/>
            <a:rect r="r" b="b" t="t" l="l"/>
            <a:pathLst>
              <a:path h="10286550" w="6857550">
                <a:moveTo>
                  <a:pt x="0" y="0"/>
                </a:moveTo>
                <a:lnTo>
                  <a:pt x="6857550" y="0"/>
                </a:lnTo>
                <a:lnTo>
                  <a:pt x="6857550" y="10286550"/>
                </a:lnTo>
                <a:lnTo>
                  <a:pt x="0" y="10286550"/>
                </a:lnTo>
                <a:lnTo>
                  <a:pt x="0" y="0"/>
                </a:lnTo>
                <a:close/>
              </a:path>
            </a:pathLst>
          </a:custGeom>
          <a:blipFill>
            <a:blip r:embed="rId4"/>
            <a:stretch>
              <a:fillRect l="-1" t="0" r="-1" b="0"/>
            </a:stretch>
          </a:blipFill>
        </p:spPr>
      </p:sp>
      <p:sp>
        <p:nvSpPr>
          <p:cNvPr name="TextBox 7" id="7"/>
          <p:cNvSpPr txBox="true"/>
          <p:nvPr/>
        </p:nvSpPr>
        <p:spPr>
          <a:xfrm rot="0">
            <a:off x="992250" y="1273350"/>
            <a:ext cx="9445050" cy="3683159"/>
          </a:xfrm>
          <a:prstGeom prst="rect">
            <a:avLst/>
          </a:prstGeom>
        </p:spPr>
        <p:txBody>
          <a:bodyPr anchor="t" rtlCol="false" tIns="0" lIns="0" bIns="0" rIns="0">
            <a:spAutoFit/>
          </a:bodyPr>
          <a:lstStyle/>
          <a:p>
            <a:pPr algn="l">
              <a:lnSpc>
                <a:spcPts val="9623"/>
              </a:lnSpc>
            </a:pPr>
            <a:r>
              <a:rPr lang="en-US" b="true" sz="7687" spc="-1">
                <a:solidFill>
                  <a:srgbClr val="312F2B"/>
                </a:solidFill>
                <a:latin typeface="Arimo Bold"/>
                <a:ea typeface="Arimo Bold"/>
                <a:cs typeface="Arimo Bold"/>
                <a:sym typeface="Arimo Bold"/>
              </a:rPr>
              <a:t>24/7 Chatbot Assistance for Farmers</a:t>
            </a:r>
          </a:p>
        </p:txBody>
      </p:sp>
      <p:sp>
        <p:nvSpPr>
          <p:cNvPr name="TextBox 8" id="8"/>
          <p:cNvSpPr txBox="true"/>
          <p:nvPr/>
        </p:nvSpPr>
        <p:spPr>
          <a:xfrm rot="0">
            <a:off x="992250" y="5347950"/>
            <a:ext cx="9445050" cy="937025"/>
          </a:xfrm>
          <a:prstGeom prst="rect">
            <a:avLst/>
          </a:prstGeom>
        </p:spPr>
        <p:txBody>
          <a:bodyPr anchor="t" rtlCol="false" tIns="0" lIns="0" bIns="0" rIns="0">
            <a:spAutoFit/>
          </a:bodyPr>
          <a:lstStyle/>
          <a:p>
            <a:pPr algn="l">
              <a:lnSpc>
                <a:spcPts val="3886"/>
              </a:lnSpc>
            </a:pPr>
            <a:r>
              <a:rPr lang="en-US" sz="2387" spc="-1">
                <a:solidFill>
                  <a:srgbClr val="272525"/>
                </a:solidFill>
                <a:latin typeface="Lato"/>
                <a:ea typeface="Lato"/>
                <a:cs typeface="Lato"/>
                <a:sym typeface="Lato"/>
              </a:rPr>
              <a:t>Empowering farmers with immediate access to vital information and guidance, anytime, anywhere.</a:t>
            </a:r>
          </a:p>
        </p:txBody>
      </p:sp>
      <p:sp>
        <p:nvSpPr>
          <p:cNvPr name="TextBox 9" id="9"/>
          <p:cNvSpPr txBox="true"/>
          <p:nvPr/>
        </p:nvSpPr>
        <p:spPr>
          <a:xfrm rot="0">
            <a:off x="992250" y="6574200"/>
            <a:ext cx="9445050" cy="2394350"/>
          </a:xfrm>
          <a:prstGeom prst="rect">
            <a:avLst/>
          </a:prstGeom>
        </p:spPr>
        <p:txBody>
          <a:bodyPr anchor="t" rtlCol="false" tIns="0" lIns="0" bIns="0" rIns="0">
            <a:spAutoFit/>
          </a:bodyPr>
          <a:lstStyle/>
          <a:p>
            <a:pPr algn="l">
              <a:lnSpc>
                <a:spcPts val="3886"/>
              </a:lnSpc>
            </a:pPr>
            <a:r>
              <a:rPr lang="en-US" sz="2387" spc="-1">
                <a:solidFill>
                  <a:srgbClr val="272525"/>
                </a:solidFill>
                <a:latin typeface="Lato"/>
                <a:ea typeface="Lato"/>
                <a:cs typeface="Lato"/>
                <a:sym typeface="Lato"/>
              </a:rPr>
              <a:t>The 24/7 chatbot assistance feature ensures that farmers have access to vital information and guidance whenever they need it, regardless of their location or time of day. This instant support can help address their concerns, provide real-time solutions, and further streamline their decision-making process.</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450" y="45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TextBox 5" id="5"/>
          <p:cNvSpPr txBox="true"/>
          <p:nvPr/>
        </p:nvSpPr>
        <p:spPr>
          <a:xfrm rot="0">
            <a:off x="949950" y="1133175"/>
            <a:ext cx="16387200" cy="1692116"/>
          </a:xfrm>
          <a:prstGeom prst="rect">
            <a:avLst/>
          </a:prstGeom>
        </p:spPr>
        <p:txBody>
          <a:bodyPr anchor="t" rtlCol="false" tIns="0" lIns="0" bIns="0" rIns="0">
            <a:spAutoFit/>
          </a:bodyPr>
          <a:lstStyle/>
          <a:p>
            <a:pPr algn="l">
              <a:lnSpc>
                <a:spcPts val="6626"/>
              </a:lnSpc>
            </a:pPr>
            <a:r>
              <a:rPr lang="en-US" b="true" sz="5312" spc="-1">
                <a:solidFill>
                  <a:srgbClr val="312F2B"/>
                </a:solidFill>
                <a:latin typeface="Arimo Bold"/>
                <a:ea typeface="Arimo Bold"/>
                <a:cs typeface="Arimo Bold"/>
                <a:sym typeface="Arimo Bold"/>
              </a:rPr>
              <a:t>Empowered Farmers, Enabled Sellers, Engaged Consumers</a:t>
            </a:r>
          </a:p>
        </p:txBody>
      </p:sp>
      <p:sp>
        <p:nvSpPr>
          <p:cNvPr name="TextBox 6" id="6"/>
          <p:cNvSpPr txBox="true"/>
          <p:nvPr/>
        </p:nvSpPr>
        <p:spPr>
          <a:xfrm rot="0">
            <a:off x="950625" y="3092395"/>
            <a:ext cx="16387200" cy="880728"/>
          </a:xfrm>
          <a:prstGeom prst="rect">
            <a:avLst/>
          </a:prstGeom>
        </p:spPr>
        <p:txBody>
          <a:bodyPr anchor="t" rtlCol="false" tIns="0" lIns="0" bIns="0" rIns="0">
            <a:spAutoFit/>
          </a:bodyPr>
          <a:lstStyle/>
          <a:p>
            <a:pPr algn="l">
              <a:lnSpc>
                <a:spcPts val="3535"/>
              </a:lnSpc>
            </a:pPr>
            <a:r>
              <a:rPr lang="en-US" b="true" sz="2225" spc="-1">
                <a:solidFill>
                  <a:srgbClr val="272525"/>
                </a:solidFill>
                <a:latin typeface="Lato Bold"/>
                <a:ea typeface="Lato Bold"/>
                <a:cs typeface="Lato Bold"/>
                <a:sym typeface="Lato Bold"/>
              </a:rPr>
              <a:t>Farmer-Centric Platform:</a:t>
            </a:r>
            <a:r>
              <a:rPr lang="en-US" sz="2225" spc="-1">
                <a:solidFill>
                  <a:srgbClr val="272525"/>
                </a:solidFill>
                <a:latin typeface="Lato"/>
                <a:ea typeface="Lato"/>
                <a:cs typeface="Lato"/>
                <a:sym typeface="Lato"/>
              </a:rPr>
              <a:t> Agri Vision eliminates the need for middlemen, allowing farmers to directly connect with buyers and sellers.</a:t>
            </a:r>
          </a:p>
        </p:txBody>
      </p:sp>
      <p:sp>
        <p:nvSpPr>
          <p:cNvPr name="TextBox 7" id="7"/>
          <p:cNvSpPr txBox="true"/>
          <p:nvPr/>
        </p:nvSpPr>
        <p:spPr>
          <a:xfrm rot="0">
            <a:off x="949950" y="4087423"/>
            <a:ext cx="16387200" cy="880728"/>
          </a:xfrm>
          <a:prstGeom prst="rect">
            <a:avLst/>
          </a:prstGeom>
        </p:spPr>
        <p:txBody>
          <a:bodyPr anchor="t" rtlCol="false" tIns="0" lIns="0" bIns="0" rIns="0">
            <a:spAutoFit/>
          </a:bodyPr>
          <a:lstStyle/>
          <a:p>
            <a:pPr algn="l">
              <a:lnSpc>
                <a:spcPts val="3535"/>
              </a:lnSpc>
            </a:pPr>
            <a:r>
              <a:rPr lang="en-US" b="true" sz="2225" spc="-1">
                <a:solidFill>
                  <a:srgbClr val="272525"/>
                </a:solidFill>
                <a:latin typeface="Lato Bold"/>
                <a:ea typeface="Lato Bold"/>
                <a:cs typeface="Lato Bold"/>
                <a:sym typeface="Lato Bold"/>
              </a:rPr>
              <a:t>Fair Pricing:</a:t>
            </a:r>
            <a:r>
              <a:rPr lang="en-US" sz="2225" spc="-1">
                <a:solidFill>
                  <a:srgbClr val="272525"/>
                </a:solidFill>
                <a:latin typeface="Lato"/>
                <a:ea typeface="Lato"/>
                <a:cs typeface="Lato"/>
                <a:sym typeface="Lato"/>
              </a:rPr>
              <a:t> Farmers can now negotiate fair prices for their crops and livestock, ensuring they receive the full value of their hard work.</a:t>
            </a:r>
          </a:p>
        </p:txBody>
      </p:sp>
      <p:sp>
        <p:nvSpPr>
          <p:cNvPr name="TextBox 8" id="8"/>
          <p:cNvSpPr txBox="true"/>
          <p:nvPr/>
        </p:nvSpPr>
        <p:spPr>
          <a:xfrm rot="0">
            <a:off x="949950" y="4850096"/>
            <a:ext cx="16387200" cy="880728"/>
          </a:xfrm>
          <a:prstGeom prst="rect">
            <a:avLst/>
          </a:prstGeom>
        </p:spPr>
        <p:txBody>
          <a:bodyPr anchor="t" rtlCol="false" tIns="0" lIns="0" bIns="0" rIns="0">
            <a:spAutoFit/>
          </a:bodyPr>
          <a:lstStyle/>
          <a:p>
            <a:pPr algn="l">
              <a:lnSpc>
                <a:spcPts val="3535"/>
              </a:lnSpc>
            </a:pPr>
            <a:r>
              <a:rPr lang="en-US" b="true" sz="2225" spc="-1">
                <a:solidFill>
                  <a:srgbClr val="272525"/>
                </a:solidFill>
                <a:latin typeface="Lato Bold"/>
                <a:ea typeface="Lato Bold"/>
                <a:cs typeface="Lato Bold"/>
                <a:sym typeface="Lato Bold"/>
              </a:rPr>
              <a:t>Streamlined Operations:</a:t>
            </a:r>
            <a:r>
              <a:rPr lang="en-US" sz="2225" spc="-1">
                <a:solidFill>
                  <a:srgbClr val="272525"/>
                </a:solidFill>
                <a:latin typeface="Lato"/>
                <a:ea typeface="Lato"/>
                <a:cs typeface="Lato"/>
                <a:sym typeface="Lato"/>
              </a:rPr>
              <a:t> Farmers can easily manage their farming needs, from purchasing supplies to selling their products, all within the Agri Vision ecosystem.</a:t>
            </a:r>
          </a:p>
        </p:txBody>
      </p:sp>
      <p:sp>
        <p:nvSpPr>
          <p:cNvPr name="TextBox 9" id="9"/>
          <p:cNvSpPr txBox="true"/>
          <p:nvPr/>
        </p:nvSpPr>
        <p:spPr>
          <a:xfrm rot="0">
            <a:off x="949950" y="5842200"/>
            <a:ext cx="16387200" cy="880728"/>
          </a:xfrm>
          <a:prstGeom prst="rect">
            <a:avLst/>
          </a:prstGeom>
        </p:spPr>
        <p:txBody>
          <a:bodyPr anchor="t" rtlCol="false" tIns="0" lIns="0" bIns="0" rIns="0">
            <a:spAutoFit/>
          </a:bodyPr>
          <a:lstStyle/>
          <a:p>
            <a:pPr algn="l">
              <a:lnSpc>
                <a:spcPts val="3535"/>
              </a:lnSpc>
            </a:pPr>
            <a:r>
              <a:rPr lang="en-US" b="true" sz="2225" spc="-1">
                <a:solidFill>
                  <a:srgbClr val="272525"/>
                </a:solidFill>
                <a:latin typeface="Lato Bold"/>
                <a:ea typeface="Lato Bold"/>
                <a:cs typeface="Lato Bold"/>
                <a:sym typeface="Lato Bold"/>
              </a:rPr>
              <a:t>Expanded Market Access:</a:t>
            </a:r>
            <a:r>
              <a:rPr lang="en-US" sz="2225" spc="-1">
                <a:solidFill>
                  <a:srgbClr val="272525"/>
                </a:solidFill>
                <a:latin typeface="Lato"/>
                <a:ea typeface="Lato"/>
                <a:cs typeface="Lato"/>
                <a:sym typeface="Lato"/>
              </a:rPr>
              <a:t> Farmers gain exposure to a wider consumer base, enabling them to expand their customer reach and increase sales.</a:t>
            </a:r>
          </a:p>
        </p:txBody>
      </p:sp>
      <p:sp>
        <p:nvSpPr>
          <p:cNvPr name="TextBox 10" id="10"/>
          <p:cNvSpPr txBox="true"/>
          <p:nvPr/>
        </p:nvSpPr>
        <p:spPr>
          <a:xfrm rot="0">
            <a:off x="1028700" y="6919800"/>
            <a:ext cx="16387200" cy="880728"/>
          </a:xfrm>
          <a:prstGeom prst="rect">
            <a:avLst/>
          </a:prstGeom>
        </p:spPr>
        <p:txBody>
          <a:bodyPr anchor="t" rtlCol="false" tIns="0" lIns="0" bIns="0" rIns="0">
            <a:spAutoFit/>
          </a:bodyPr>
          <a:lstStyle/>
          <a:p>
            <a:pPr algn="l">
              <a:lnSpc>
                <a:spcPts val="3535"/>
              </a:lnSpc>
            </a:pPr>
            <a:r>
              <a:rPr lang="en-US" b="true" sz="2225" spc="-1">
                <a:solidFill>
                  <a:srgbClr val="272525"/>
                </a:solidFill>
                <a:latin typeface="Lato Bold"/>
                <a:ea typeface="Lato Bold"/>
                <a:cs typeface="Lato Bold"/>
                <a:sym typeface="Lato Bold"/>
              </a:rPr>
              <a:t>Collaborative Ecosystem:</a:t>
            </a:r>
            <a:r>
              <a:rPr lang="en-US" sz="2225" spc="-1">
                <a:solidFill>
                  <a:srgbClr val="272525"/>
                </a:solidFill>
                <a:latin typeface="Lato"/>
                <a:ea typeface="Lato"/>
                <a:cs typeface="Lato"/>
                <a:sym typeface="Lato"/>
              </a:rPr>
              <a:t> Agri Vision fosters a connected community where farmers, sellers, and consumers work together to support the agricultural industry.</a:t>
            </a:r>
          </a:p>
        </p:txBody>
      </p:sp>
      <p:sp>
        <p:nvSpPr>
          <p:cNvPr name="TextBox 11" id="11"/>
          <p:cNvSpPr txBox="true"/>
          <p:nvPr/>
        </p:nvSpPr>
        <p:spPr>
          <a:xfrm rot="0">
            <a:off x="1028700" y="8067228"/>
            <a:ext cx="16387200" cy="1776078"/>
          </a:xfrm>
          <a:prstGeom prst="rect">
            <a:avLst/>
          </a:prstGeom>
        </p:spPr>
        <p:txBody>
          <a:bodyPr anchor="t" rtlCol="false" tIns="0" lIns="0" bIns="0" rIns="0">
            <a:spAutoFit/>
          </a:bodyPr>
          <a:lstStyle/>
          <a:p>
            <a:pPr algn="l">
              <a:lnSpc>
                <a:spcPts val="3535"/>
              </a:lnSpc>
            </a:pPr>
            <a:r>
              <a:rPr lang="en-US" sz="2225" spc="-1">
                <a:solidFill>
                  <a:srgbClr val="272525"/>
                </a:solidFill>
                <a:latin typeface="Lato"/>
                <a:ea typeface="Lato"/>
                <a:cs typeface="Lato"/>
                <a:sym typeface="Lato"/>
              </a:rPr>
              <a:t>Through</a:t>
            </a:r>
            <a:r>
              <a:rPr lang="en-US" b="true" sz="2225" spc="-1">
                <a:solidFill>
                  <a:srgbClr val="272525"/>
                </a:solidFill>
                <a:latin typeface="Lato Bold"/>
                <a:ea typeface="Lato Bold"/>
                <a:cs typeface="Lato Bold"/>
                <a:sym typeface="Lato Bold"/>
              </a:rPr>
              <a:t> Agri Vision's</a:t>
            </a:r>
            <a:r>
              <a:rPr lang="en-US" sz="2225" spc="-1">
                <a:solidFill>
                  <a:srgbClr val="272525"/>
                </a:solidFill>
                <a:latin typeface="Lato"/>
                <a:ea typeface="Lato"/>
                <a:cs typeface="Lato"/>
                <a:sym typeface="Lato"/>
              </a:rPr>
              <a:t> collaborative ecosystem, farmers, sellers, and consumers come together to share valuable knowledge and resources, fostering an environment of collective growth. This platform not only empowers farmers but also enables sellers to efficiently connect with potential buyers, increasing market opportunities. Additionally, engaged consumers can directly engage with farmers, offering feedback and building stronger connections within the agricultural community.</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p:cSld>
    <p:bg>
      <p:bgPr>
        <a:gradFill rotWithShape="true">
          <a:gsLst>
            <a:gs pos="0">
              <a:srgbClr val="0097B2">
                <a:alpha val="100000"/>
              </a:srgbClr>
            </a:gs>
            <a:gs pos="100000">
              <a:srgbClr val="7ED95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017820" y="3290187"/>
            <a:ext cx="38323640" cy="3630426"/>
          </a:xfrm>
          <a:prstGeom prst="rect">
            <a:avLst/>
          </a:prstGeom>
        </p:spPr>
        <p:txBody>
          <a:bodyPr anchor="t" rtlCol="false" tIns="0" lIns="0" bIns="0" rIns="0">
            <a:spAutoFit/>
          </a:bodyPr>
          <a:lstStyle/>
          <a:p>
            <a:pPr algn="ctr">
              <a:lnSpc>
                <a:spcPts val="9632"/>
              </a:lnSpc>
              <a:spcBef>
                <a:spcPct val="0"/>
              </a:spcBef>
            </a:pPr>
            <a:r>
              <a:rPr lang="en-US" b="true" sz="7705">
                <a:solidFill>
                  <a:srgbClr val="000000"/>
                </a:solidFill>
                <a:latin typeface="Arimo Bold"/>
                <a:ea typeface="Arimo Bold"/>
                <a:cs typeface="Arimo Bold"/>
                <a:sym typeface="Arimo Bold"/>
              </a:rPr>
              <a:t>PROJECT SNAPSHOTS </a:t>
            </a:r>
          </a:p>
          <a:p>
            <a:pPr algn="ctr">
              <a:lnSpc>
                <a:spcPts val="9632"/>
              </a:lnSpc>
              <a:spcBef>
                <a:spcPct val="0"/>
              </a:spcBef>
            </a:pPr>
            <a:r>
              <a:rPr lang="en-US" b="true" sz="7705">
                <a:solidFill>
                  <a:srgbClr val="000000"/>
                </a:solidFill>
                <a:latin typeface="Arimo Bold"/>
                <a:ea typeface="Arimo Bold"/>
                <a:cs typeface="Arimo Bold"/>
                <a:sym typeface="Arimo Bold"/>
              </a:rPr>
              <a:t>AND </a:t>
            </a:r>
          </a:p>
          <a:p>
            <a:pPr algn="ctr">
              <a:lnSpc>
                <a:spcPts val="9632"/>
              </a:lnSpc>
              <a:spcBef>
                <a:spcPct val="0"/>
              </a:spcBef>
            </a:pPr>
            <a:r>
              <a:rPr lang="en-US" b="true" sz="7705" spc="-3">
                <a:solidFill>
                  <a:srgbClr val="000000"/>
                </a:solidFill>
                <a:latin typeface="Arimo Bold"/>
                <a:ea typeface="Arimo Bold"/>
                <a:cs typeface="Arimo Bold"/>
                <a:sym typeface="Arimo Bold"/>
              </a:rPr>
              <a:t>OVERVIEW</a:t>
            </a:r>
          </a:p>
        </p:txBody>
      </p:sp>
    </p:spTree>
  </p:cSld>
  <p:clrMapOvr>
    <a:masterClrMapping/>
  </p:clrMapOvr>
  <p:transition spd="fast">
    <p:cover dir="d"/>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6124" y="2760485"/>
            <a:ext cx="17755753" cy="5174137"/>
          </a:xfrm>
          <a:custGeom>
            <a:avLst/>
            <a:gdLst/>
            <a:ahLst/>
            <a:cxnLst/>
            <a:rect r="r" b="b" t="t" l="l"/>
            <a:pathLst>
              <a:path h="5174137" w="17755753">
                <a:moveTo>
                  <a:pt x="0" y="0"/>
                </a:moveTo>
                <a:lnTo>
                  <a:pt x="17755752" y="0"/>
                </a:lnTo>
                <a:lnTo>
                  <a:pt x="17755752" y="5174137"/>
                </a:lnTo>
                <a:lnTo>
                  <a:pt x="0" y="5174137"/>
                </a:lnTo>
                <a:lnTo>
                  <a:pt x="0" y="0"/>
                </a:lnTo>
                <a:close/>
              </a:path>
            </a:pathLst>
          </a:custGeom>
          <a:blipFill>
            <a:blip r:embed="rId3"/>
            <a:stretch>
              <a:fillRect l="0" t="0" r="0" b="0"/>
            </a:stretch>
          </a:blipFill>
        </p:spPr>
      </p:sp>
      <p:sp>
        <p:nvSpPr>
          <p:cNvPr name="TextBox 3" id="3"/>
          <p:cNvSpPr txBox="true"/>
          <p:nvPr/>
        </p:nvSpPr>
        <p:spPr>
          <a:xfrm rot="0">
            <a:off x="-3229368" y="494206"/>
            <a:ext cx="24578992" cy="2266279"/>
          </a:xfrm>
          <a:prstGeom prst="rect">
            <a:avLst/>
          </a:prstGeom>
        </p:spPr>
        <p:txBody>
          <a:bodyPr anchor="t" rtlCol="false" tIns="0" lIns="0" bIns="0" rIns="0">
            <a:spAutoFit/>
          </a:bodyPr>
          <a:lstStyle/>
          <a:p>
            <a:pPr algn="ctr">
              <a:lnSpc>
                <a:spcPts val="9003"/>
              </a:lnSpc>
              <a:spcBef>
                <a:spcPct val="0"/>
              </a:spcBef>
            </a:pPr>
            <a:r>
              <a:rPr lang="en-US" b="true" sz="7202" spc="-3">
                <a:solidFill>
                  <a:srgbClr val="000000"/>
                </a:solidFill>
                <a:latin typeface="Arimo Bold"/>
                <a:ea typeface="Arimo Bold"/>
                <a:cs typeface="Arimo Bold"/>
                <a:sym typeface="Arimo Bold"/>
              </a:rPr>
              <a:t>LOGIN PAGE</a:t>
            </a:r>
          </a:p>
          <a:p>
            <a:pPr algn="ctr">
              <a:lnSpc>
                <a:spcPts val="9003"/>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158037"/>
            <a:ext cx="16536898" cy="7609557"/>
          </a:xfrm>
          <a:custGeom>
            <a:avLst/>
            <a:gdLst/>
            <a:ahLst/>
            <a:cxnLst/>
            <a:rect r="r" b="b" t="t" l="l"/>
            <a:pathLst>
              <a:path h="7609557" w="16536898">
                <a:moveTo>
                  <a:pt x="0" y="0"/>
                </a:moveTo>
                <a:lnTo>
                  <a:pt x="16536898" y="0"/>
                </a:lnTo>
                <a:lnTo>
                  <a:pt x="16536898" y="7609557"/>
                </a:lnTo>
                <a:lnTo>
                  <a:pt x="0" y="7609557"/>
                </a:lnTo>
                <a:lnTo>
                  <a:pt x="0" y="0"/>
                </a:lnTo>
                <a:close/>
              </a:path>
            </a:pathLst>
          </a:custGeom>
          <a:blipFill>
            <a:blip r:embed="rId2"/>
            <a:stretch>
              <a:fillRect l="0" t="0" r="0" b="0"/>
            </a:stretch>
          </a:blipFill>
        </p:spPr>
      </p:sp>
      <p:sp>
        <p:nvSpPr>
          <p:cNvPr name="TextBox 3" id="3"/>
          <p:cNvSpPr txBox="true"/>
          <p:nvPr/>
        </p:nvSpPr>
        <p:spPr>
          <a:xfrm rot="0">
            <a:off x="1028700" y="233552"/>
            <a:ext cx="16536898" cy="795148"/>
          </a:xfrm>
          <a:prstGeom prst="rect">
            <a:avLst/>
          </a:prstGeom>
        </p:spPr>
        <p:txBody>
          <a:bodyPr anchor="t" rtlCol="false" tIns="0" lIns="0" bIns="0" rIns="0">
            <a:spAutoFit/>
          </a:bodyPr>
          <a:lstStyle/>
          <a:p>
            <a:pPr algn="ctr">
              <a:lnSpc>
                <a:spcPts val="6242"/>
              </a:lnSpc>
              <a:spcBef>
                <a:spcPct val="0"/>
              </a:spcBef>
            </a:pPr>
            <a:r>
              <a:rPr lang="en-US" b="true" sz="5053" spc="-2">
                <a:solidFill>
                  <a:srgbClr val="000000"/>
                </a:solidFill>
                <a:latin typeface="Arimo Bold"/>
                <a:ea typeface="Arimo Bold"/>
                <a:cs typeface="Arimo Bold"/>
                <a:sym typeface="Arimo Bold"/>
              </a:rPr>
              <a:t>ADMIN DASHBOARD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5018" y="1028700"/>
            <a:ext cx="10021700" cy="4517594"/>
          </a:xfrm>
          <a:custGeom>
            <a:avLst/>
            <a:gdLst/>
            <a:ahLst/>
            <a:cxnLst/>
            <a:rect r="r" b="b" t="t" l="l"/>
            <a:pathLst>
              <a:path h="4517594" w="10021700">
                <a:moveTo>
                  <a:pt x="0" y="0"/>
                </a:moveTo>
                <a:lnTo>
                  <a:pt x="10021700" y="0"/>
                </a:lnTo>
                <a:lnTo>
                  <a:pt x="10021700" y="4517594"/>
                </a:lnTo>
                <a:lnTo>
                  <a:pt x="0" y="4517594"/>
                </a:lnTo>
                <a:lnTo>
                  <a:pt x="0" y="0"/>
                </a:lnTo>
                <a:close/>
              </a:path>
            </a:pathLst>
          </a:custGeom>
          <a:blipFill>
            <a:blip r:embed="rId2"/>
            <a:stretch>
              <a:fillRect l="0" t="0" r="0" b="0"/>
            </a:stretch>
          </a:blipFill>
        </p:spPr>
      </p:sp>
      <p:sp>
        <p:nvSpPr>
          <p:cNvPr name="Freeform 3" id="3"/>
          <p:cNvSpPr/>
          <p:nvPr/>
        </p:nvSpPr>
        <p:spPr>
          <a:xfrm flipH="false" flipV="false" rot="0">
            <a:off x="7706315" y="6150310"/>
            <a:ext cx="10326288" cy="3815886"/>
          </a:xfrm>
          <a:custGeom>
            <a:avLst/>
            <a:gdLst/>
            <a:ahLst/>
            <a:cxnLst/>
            <a:rect r="r" b="b" t="t" l="l"/>
            <a:pathLst>
              <a:path h="3815886" w="10326288">
                <a:moveTo>
                  <a:pt x="0" y="0"/>
                </a:moveTo>
                <a:lnTo>
                  <a:pt x="10326288" y="0"/>
                </a:lnTo>
                <a:lnTo>
                  <a:pt x="10326288" y="3815886"/>
                </a:lnTo>
                <a:lnTo>
                  <a:pt x="0" y="3815886"/>
                </a:lnTo>
                <a:lnTo>
                  <a:pt x="0" y="0"/>
                </a:lnTo>
                <a:close/>
              </a:path>
            </a:pathLst>
          </a:custGeom>
          <a:blipFill>
            <a:blip r:embed="rId3"/>
            <a:stretch>
              <a:fillRect l="0" t="0" r="0" b="0"/>
            </a:stretch>
          </a:blipFill>
        </p:spPr>
      </p:sp>
      <p:sp>
        <p:nvSpPr>
          <p:cNvPr name="TextBox 4" id="4"/>
          <p:cNvSpPr txBox="true"/>
          <p:nvPr/>
        </p:nvSpPr>
        <p:spPr>
          <a:xfrm rot="0">
            <a:off x="2927116" y="2375834"/>
            <a:ext cx="22842677" cy="635293"/>
          </a:xfrm>
          <a:prstGeom prst="rect">
            <a:avLst/>
          </a:prstGeom>
        </p:spPr>
        <p:txBody>
          <a:bodyPr anchor="t" rtlCol="false" tIns="0" lIns="0" bIns="0" rIns="0">
            <a:spAutoFit/>
          </a:bodyPr>
          <a:lstStyle/>
          <a:p>
            <a:pPr algn="ctr">
              <a:lnSpc>
                <a:spcPts val="4913"/>
              </a:lnSpc>
              <a:spcBef>
                <a:spcPct val="0"/>
              </a:spcBef>
            </a:pPr>
            <a:r>
              <a:rPr lang="en-US" b="true" sz="3930" spc="-1">
                <a:solidFill>
                  <a:srgbClr val="000000"/>
                </a:solidFill>
                <a:latin typeface="Arimo Bold"/>
                <a:ea typeface="Arimo Bold"/>
                <a:cs typeface="Arimo Bold"/>
                <a:sym typeface="Arimo Bold"/>
              </a:rPr>
              <a:t>MACHINERY MANAGEMENT </a:t>
            </a:r>
          </a:p>
        </p:txBody>
      </p:sp>
      <p:sp>
        <p:nvSpPr>
          <p:cNvPr name="TextBox 5" id="5"/>
          <p:cNvSpPr txBox="true"/>
          <p:nvPr/>
        </p:nvSpPr>
        <p:spPr>
          <a:xfrm rot="0">
            <a:off x="1666955" y="7447197"/>
            <a:ext cx="4646922" cy="673757"/>
          </a:xfrm>
          <a:prstGeom prst="rect">
            <a:avLst/>
          </a:prstGeom>
        </p:spPr>
        <p:txBody>
          <a:bodyPr anchor="t" rtlCol="false" tIns="0" lIns="0" bIns="0" rIns="0">
            <a:spAutoFit/>
          </a:bodyPr>
          <a:lstStyle/>
          <a:p>
            <a:pPr algn="ctr">
              <a:lnSpc>
                <a:spcPts val="5314"/>
              </a:lnSpc>
              <a:spcBef>
                <a:spcPct val="0"/>
              </a:spcBef>
            </a:pPr>
            <a:r>
              <a:rPr lang="en-US" b="true" sz="4251" spc="-1">
                <a:solidFill>
                  <a:srgbClr val="000000"/>
                </a:solidFill>
                <a:latin typeface="Arimo Bold"/>
                <a:ea typeface="Arimo Bold"/>
                <a:cs typeface="Arimo Bold"/>
                <a:sym typeface="Arimo Bold"/>
              </a:rPr>
              <a:t>SHOPPING CART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6418" y="297699"/>
            <a:ext cx="10112742" cy="4471728"/>
          </a:xfrm>
          <a:custGeom>
            <a:avLst/>
            <a:gdLst/>
            <a:ahLst/>
            <a:cxnLst/>
            <a:rect r="r" b="b" t="t" l="l"/>
            <a:pathLst>
              <a:path h="4471728" w="10112742">
                <a:moveTo>
                  <a:pt x="0" y="0"/>
                </a:moveTo>
                <a:lnTo>
                  <a:pt x="10112742" y="0"/>
                </a:lnTo>
                <a:lnTo>
                  <a:pt x="10112742" y="4471728"/>
                </a:lnTo>
                <a:lnTo>
                  <a:pt x="0" y="4471728"/>
                </a:lnTo>
                <a:lnTo>
                  <a:pt x="0" y="0"/>
                </a:lnTo>
                <a:close/>
              </a:path>
            </a:pathLst>
          </a:custGeom>
          <a:blipFill>
            <a:blip r:embed="rId2"/>
            <a:stretch>
              <a:fillRect l="0" t="0" r="0" b="0"/>
            </a:stretch>
          </a:blipFill>
        </p:spPr>
      </p:sp>
      <p:sp>
        <p:nvSpPr>
          <p:cNvPr name="Freeform 3" id="3"/>
          <p:cNvSpPr/>
          <p:nvPr/>
        </p:nvSpPr>
        <p:spPr>
          <a:xfrm flipH="false" flipV="false" rot="0">
            <a:off x="7195029" y="5143500"/>
            <a:ext cx="10064271" cy="4661677"/>
          </a:xfrm>
          <a:custGeom>
            <a:avLst/>
            <a:gdLst/>
            <a:ahLst/>
            <a:cxnLst/>
            <a:rect r="r" b="b" t="t" l="l"/>
            <a:pathLst>
              <a:path h="4661677" w="10064271">
                <a:moveTo>
                  <a:pt x="0" y="0"/>
                </a:moveTo>
                <a:lnTo>
                  <a:pt x="10064271" y="0"/>
                </a:lnTo>
                <a:lnTo>
                  <a:pt x="10064271" y="4661677"/>
                </a:lnTo>
                <a:lnTo>
                  <a:pt x="0" y="4661677"/>
                </a:lnTo>
                <a:lnTo>
                  <a:pt x="0" y="0"/>
                </a:lnTo>
                <a:close/>
              </a:path>
            </a:pathLst>
          </a:custGeom>
          <a:blipFill>
            <a:blip r:embed="rId3"/>
            <a:stretch>
              <a:fillRect l="0" t="-10720" r="0" b="-10720"/>
            </a:stretch>
          </a:blipFill>
        </p:spPr>
      </p:sp>
      <p:sp>
        <p:nvSpPr>
          <p:cNvPr name="TextBox 4" id="4"/>
          <p:cNvSpPr txBox="true"/>
          <p:nvPr/>
        </p:nvSpPr>
        <p:spPr>
          <a:xfrm rot="0">
            <a:off x="2898584" y="2277177"/>
            <a:ext cx="21472441" cy="667549"/>
          </a:xfrm>
          <a:prstGeom prst="rect">
            <a:avLst/>
          </a:prstGeom>
        </p:spPr>
        <p:txBody>
          <a:bodyPr anchor="t" rtlCol="false" tIns="0" lIns="0" bIns="0" rIns="0">
            <a:spAutoFit/>
          </a:bodyPr>
          <a:lstStyle/>
          <a:p>
            <a:pPr algn="ctr">
              <a:lnSpc>
                <a:spcPts val="5262"/>
              </a:lnSpc>
              <a:spcBef>
                <a:spcPct val="0"/>
              </a:spcBef>
            </a:pPr>
            <a:r>
              <a:rPr lang="en-US" b="true" sz="4209" spc="-1">
                <a:solidFill>
                  <a:srgbClr val="000000"/>
                </a:solidFill>
                <a:latin typeface="Arimo Bold"/>
                <a:ea typeface="Arimo Bold"/>
                <a:cs typeface="Arimo Bold"/>
                <a:sym typeface="Arimo Bold"/>
              </a:rPr>
              <a:t> ORDERING PAGE</a:t>
            </a:r>
          </a:p>
        </p:txBody>
      </p:sp>
      <p:sp>
        <p:nvSpPr>
          <p:cNvPr name="TextBox 5" id="5"/>
          <p:cNvSpPr txBox="true"/>
          <p:nvPr/>
        </p:nvSpPr>
        <p:spPr>
          <a:xfrm rot="0">
            <a:off x="-8185180" y="6454535"/>
            <a:ext cx="23783330" cy="2001508"/>
          </a:xfrm>
          <a:prstGeom prst="rect">
            <a:avLst/>
          </a:prstGeom>
        </p:spPr>
        <p:txBody>
          <a:bodyPr anchor="t" rtlCol="false" tIns="0" lIns="0" bIns="0" rIns="0">
            <a:spAutoFit/>
          </a:bodyPr>
          <a:lstStyle/>
          <a:p>
            <a:pPr algn="ctr">
              <a:lnSpc>
                <a:spcPts val="5320"/>
              </a:lnSpc>
            </a:pPr>
            <a:r>
              <a:rPr lang="en-US" sz="4256" b="true">
                <a:solidFill>
                  <a:srgbClr val="000000"/>
                </a:solidFill>
                <a:latin typeface="Arimo Bold"/>
                <a:ea typeface="Arimo Bold"/>
                <a:cs typeface="Arimo Bold"/>
                <a:sym typeface="Arimo Bold"/>
              </a:rPr>
              <a:t>LOCATION TRACKING </a:t>
            </a:r>
          </a:p>
          <a:p>
            <a:pPr algn="ctr">
              <a:lnSpc>
                <a:spcPts val="5320"/>
              </a:lnSpc>
            </a:pPr>
            <a:r>
              <a:rPr lang="en-US" sz="4256" b="true">
                <a:solidFill>
                  <a:srgbClr val="000000"/>
                </a:solidFill>
                <a:latin typeface="Arimo Bold"/>
                <a:ea typeface="Arimo Bold"/>
                <a:cs typeface="Arimo Bold"/>
                <a:sym typeface="Arimo Bold"/>
              </a:rPr>
              <a:t>AND</a:t>
            </a:r>
          </a:p>
          <a:p>
            <a:pPr algn="ctr">
              <a:lnSpc>
                <a:spcPts val="5320"/>
              </a:lnSpc>
              <a:spcBef>
                <a:spcPct val="0"/>
              </a:spcBef>
            </a:pPr>
            <a:r>
              <a:rPr lang="en-US" b="true" sz="4256" spc="-1">
                <a:solidFill>
                  <a:srgbClr val="000000"/>
                </a:solidFill>
                <a:latin typeface="Arimo Bold"/>
                <a:ea typeface="Arimo Bold"/>
                <a:cs typeface="Arimo Bold"/>
                <a:sym typeface="Arimo Bold"/>
              </a:rPr>
              <a:t> WEATHER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71357" y="186948"/>
            <a:ext cx="6636870" cy="9913104"/>
          </a:xfrm>
          <a:custGeom>
            <a:avLst/>
            <a:gdLst/>
            <a:ahLst/>
            <a:cxnLst/>
            <a:rect r="r" b="b" t="t" l="l"/>
            <a:pathLst>
              <a:path h="9913104" w="6636870">
                <a:moveTo>
                  <a:pt x="0" y="0"/>
                </a:moveTo>
                <a:lnTo>
                  <a:pt x="6636870" y="0"/>
                </a:lnTo>
                <a:lnTo>
                  <a:pt x="6636870" y="9913104"/>
                </a:lnTo>
                <a:lnTo>
                  <a:pt x="0" y="9913104"/>
                </a:lnTo>
                <a:lnTo>
                  <a:pt x="0" y="0"/>
                </a:lnTo>
                <a:close/>
              </a:path>
            </a:pathLst>
          </a:custGeom>
          <a:blipFill>
            <a:blip r:embed="rId2"/>
            <a:stretch>
              <a:fillRect l="0" t="0" r="-5569" b="0"/>
            </a:stretch>
          </a:blipFill>
        </p:spPr>
      </p:sp>
      <p:sp>
        <p:nvSpPr>
          <p:cNvPr name="TextBox 3" id="3"/>
          <p:cNvSpPr txBox="true"/>
          <p:nvPr/>
        </p:nvSpPr>
        <p:spPr>
          <a:xfrm rot="0">
            <a:off x="8783111" y="4465681"/>
            <a:ext cx="7268051" cy="677819"/>
          </a:xfrm>
          <a:prstGeom prst="rect">
            <a:avLst/>
          </a:prstGeom>
        </p:spPr>
        <p:txBody>
          <a:bodyPr anchor="t" rtlCol="false" tIns="0" lIns="0" bIns="0" rIns="0">
            <a:spAutoFit/>
          </a:bodyPr>
          <a:lstStyle/>
          <a:p>
            <a:pPr algn="ctr">
              <a:lnSpc>
                <a:spcPts val="5320"/>
              </a:lnSpc>
              <a:spcBef>
                <a:spcPct val="0"/>
              </a:spcBef>
            </a:pPr>
            <a:r>
              <a:rPr lang="en-US" b="true" sz="4256">
                <a:solidFill>
                  <a:srgbClr val="000000"/>
                </a:solidFill>
                <a:latin typeface="Arimo Bold"/>
                <a:ea typeface="Arimo Bold"/>
                <a:cs typeface="Arimo Bold"/>
                <a:sym typeface="Arimo Bold"/>
              </a:rPr>
              <a:t>24/7 CHAT-BOT INTERFACE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Freeform 5" id="5" descr="preencoded.png"/>
          <p:cNvSpPr/>
          <p:nvPr/>
        </p:nvSpPr>
        <p:spPr>
          <a:xfrm flipH="false" flipV="false" rot="0">
            <a:off x="16048800" y="9687150"/>
            <a:ext cx="2152800" cy="513900"/>
          </a:xfrm>
          <a:custGeom>
            <a:avLst/>
            <a:gdLst/>
            <a:ahLst/>
            <a:cxnLst/>
            <a:rect r="r" b="b" t="t" l="l"/>
            <a:pathLst>
              <a:path h="513900" w="2152800">
                <a:moveTo>
                  <a:pt x="0" y="0"/>
                </a:moveTo>
                <a:lnTo>
                  <a:pt x="2152800" y="0"/>
                </a:lnTo>
                <a:lnTo>
                  <a:pt x="2152800" y="513900"/>
                </a:lnTo>
                <a:lnTo>
                  <a:pt x="0" y="513900"/>
                </a:lnTo>
                <a:lnTo>
                  <a:pt x="0" y="0"/>
                </a:lnTo>
                <a:close/>
              </a:path>
            </a:pathLst>
          </a:custGeom>
          <a:blipFill>
            <a:blip r:embed="rId3"/>
            <a:stretch>
              <a:fillRect l="0" t="-33" r="0" b="-33"/>
            </a:stretch>
          </a:blipFill>
        </p:spPr>
      </p:sp>
      <p:sp>
        <p:nvSpPr>
          <p:cNvPr name="Freeform 6" id="6" descr="preencoded.png"/>
          <p:cNvSpPr/>
          <p:nvPr/>
        </p:nvSpPr>
        <p:spPr>
          <a:xfrm flipH="false" flipV="false" rot="0">
            <a:off x="10672864" y="0"/>
            <a:ext cx="7614686" cy="10286550"/>
          </a:xfrm>
          <a:custGeom>
            <a:avLst/>
            <a:gdLst/>
            <a:ahLst/>
            <a:cxnLst/>
            <a:rect r="r" b="b" t="t" l="l"/>
            <a:pathLst>
              <a:path h="10286550" w="7614686">
                <a:moveTo>
                  <a:pt x="0" y="0"/>
                </a:moveTo>
                <a:lnTo>
                  <a:pt x="7614686" y="0"/>
                </a:lnTo>
                <a:lnTo>
                  <a:pt x="7614686" y="10286550"/>
                </a:lnTo>
                <a:lnTo>
                  <a:pt x="0" y="10286550"/>
                </a:lnTo>
                <a:lnTo>
                  <a:pt x="0" y="0"/>
                </a:lnTo>
                <a:close/>
              </a:path>
            </a:pathLst>
          </a:custGeom>
          <a:blipFill>
            <a:blip r:embed="rId4"/>
            <a:stretch>
              <a:fillRect l="0" t="-5519" r="-1" b="-5519"/>
            </a:stretch>
          </a:blipFill>
        </p:spPr>
      </p:sp>
      <p:sp>
        <p:nvSpPr>
          <p:cNvPr name="TextBox 7" id="7"/>
          <p:cNvSpPr txBox="true"/>
          <p:nvPr/>
        </p:nvSpPr>
        <p:spPr>
          <a:xfrm rot="0">
            <a:off x="992250" y="3789750"/>
            <a:ext cx="9445050" cy="1298400"/>
          </a:xfrm>
          <a:prstGeom prst="rect">
            <a:avLst/>
          </a:prstGeom>
        </p:spPr>
        <p:txBody>
          <a:bodyPr anchor="t" rtlCol="false" tIns="0" lIns="0" bIns="0" rIns="0">
            <a:spAutoFit/>
          </a:bodyPr>
          <a:lstStyle/>
          <a:p>
            <a:pPr algn="l">
              <a:lnSpc>
                <a:spcPts val="9623"/>
              </a:lnSpc>
            </a:pPr>
            <a:r>
              <a:rPr lang="en-US" b="true" sz="7687" spc="-1">
                <a:solidFill>
                  <a:srgbClr val="312F2B"/>
                </a:solidFill>
                <a:latin typeface="Arimo Bold"/>
                <a:ea typeface="Arimo Bold"/>
                <a:cs typeface="Arimo Bold"/>
                <a:sym typeface="Arimo Bold"/>
              </a:rPr>
              <a:t>Thank You</a:t>
            </a:r>
          </a:p>
        </p:txBody>
      </p:sp>
      <p:sp>
        <p:nvSpPr>
          <p:cNvPr name="TextBox 8" id="8"/>
          <p:cNvSpPr txBox="true"/>
          <p:nvPr/>
        </p:nvSpPr>
        <p:spPr>
          <a:xfrm rot="0">
            <a:off x="992250" y="5380500"/>
            <a:ext cx="9445050" cy="2889615"/>
          </a:xfrm>
          <a:prstGeom prst="rect">
            <a:avLst/>
          </a:prstGeom>
        </p:spPr>
        <p:txBody>
          <a:bodyPr anchor="t" rtlCol="false" tIns="0" lIns="0" bIns="0" rIns="0">
            <a:spAutoFit/>
          </a:bodyPr>
          <a:lstStyle/>
          <a:p>
            <a:pPr algn="l">
              <a:lnSpc>
                <a:spcPts val="5777"/>
              </a:lnSpc>
            </a:pPr>
            <a:r>
              <a:rPr lang="en-US" sz="3649" spc="-2">
                <a:solidFill>
                  <a:srgbClr val="272525"/>
                </a:solidFill>
                <a:latin typeface="Lato"/>
                <a:ea typeface="Lato"/>
                <a:cs typeface="Lato"/>
                <a:sym typeface="Lato"/>
              </a:rPr>
              <a:t>We sincerely appreciate your partnership and support. Your trust in our vision has been instrumental in shaping the future of agriculture.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Freeform 5" id="5" descr="preencoded.png"/>
          <p:cNvSpPr/>
          <p:nvPr/>
        </p:nvSpPr>
        <p:spPr>
          <a:xfrm flipH="false" flipV="false" rot="0">
            <a:off x="0" y="0"/>
            <a:ext cx="7273975" cy="10286550"/>
          </a:xfrm>
          <a:custGeom>
            <a:avLst/>
            <a:gdLst/>
            <a:ahLst/>
            <a:cxnLst/>
            <a:rect r="r" b="b" t="t" l="l"/>
            <a:pathLst>
              <a:path h="10286550" w="7273975">
                <a:moveTo>
                  <a:pt x="0" y="0"/>
                </a:moveTo>
                <a:lnTo>
                  <a:pt x="7273975" y="0"/>
                </a:lnTo>
                <a:lnTo>
                  <a:pt x="7273975" y="10286550"/>
                </a:lnTo>
                <a:lnTo>
                  <a:pt x="0" y="10286550"/>
                </a:lnTo>
                <a:lnTo>
                  <a:pt x="0" y="0"/>
                </a:lnTo>
                <a:close/>
              </a:path>
            </a:pathLst>
          </a:custGeom>
          <a:blipFill>
            <a:blip r:embed="rId3"/>
            <a:stretch>
              <a:fillRect l="-1" t="-3035" r="0" b="-3035"/>
            </a:stretch>
          </a:blipFill>
        </p:spPr>
      </p:sp>
      <p:sp>
        <p:nvSpPr>
          <p:cNvPr name="TextBox 6" id="6"/>
          <p:cNvSpPr txBox="true"/>
          <p:nvPr/>
        </p:nvSpPr>
        <p:spPr>
          <a:xfrm rot="0">
            <a:off x="7850250" y="1560600"/>
            <a:ext cx="9445050" cy="2714400"/>
          </a:xfrm>
          <a:prstGeom prst="rect">
            <a:avLst/>
          </a:prstGeom>
        </p:spPr>
        <p:txBody>
          <a:bodyPr anchor="t" rtlCol="false" tIns="0" lIns="0" bIns="0" rIns="0">
            <a:spAutoFit/>
          </a:bodyPr>
          <a:lstStyle/>
          <a:p>
            <a:pPr algn="l">
              <a:lnSpc>
                <a:spcPts val="6937"/>
              </a:lnSpc>
            </a:pPr>
            <a:r>
              <a:rPr lang="en-US" b="true" sz="5562" spc="-1">
                <a:solidFill>
                  <a:srgbClr val="312F2B"/>
                </a:solidFill>
                <a:latin typeface="Arimo Bold"/>
                <a:ea typeface="Arimo Bold"/>
                <a:cs typeface="Arimo Bold"/>
                <a:sym typeface="Arimo Bold"/>
              </a:rPr>
              <a:t>AgriVision: </a:t>
            </a:r>
            <a:r>
              <a:rPr lang="en-US" sz="5562" spc="-1">
                <a:solidFill>
                  <a:srgbClr val="312F2B"/>
                </a:solidFill>
                <a:latin typeface="Arimo"/>
                <a:ea typeface="Arimo"/>
                <a:cs typeface="Arimo"/>
                <a:sym typeface="Arimo"/>
              </a:rPr>
              <a:t>Revolutionizing Agriculture through Technology</a:t>
            </a:r>
          </a:p>
        </p:txBody>
      </p:sp>
      <p:sp>
        <p:nvSpPr>
          <p:cNvPr name="TextBox 7" id="7"/>
          <p:cNvSpPr txBox="true"/>
          <p:nvPr/>
        </p:nvSpPr>
        <p:spPr>
          <a:xfrm rot="0">
            <a:off x="7850250" y="4586400"/>
            <a:ext cx="9445050" cy="4081950"/>
          </a:xfrm>
          <a:prstGeom prst="rect">
            <a:avLst/>
          </a:prstGeom>
        </p:spPr>
        <p:txBody>
          <a:bodyPr anchor="t" rtlCol="false" tIns="0" lIns="0" bIns="0" rIns="0">
            <a:spAutoFit/>
          </a:bodyPr>
          <a:lstStyle/>
          <a:p>
            <a:pPr algn="l">
              <a:lnSpc>
                <a:spcPts val="4436"/>
              </a:lnSpc>
            </a:pPr>
            <a:r>
              <a:rPr lang="en-US" sz="2750" spc="-1">
                <a:solidFill>
                  <a:srgbClr val="272525"/>
                </a:solidFill>
                <a:latin typeface="Lato"/>
                <a:ea typeface="Lato"/>
                <a:cs typeface="Lato"/>
                <a:sym typeface="Lato"/>
              </a:rPr>
              <a:t>Welcome to AgriVision, a project designed to transform the agricultural industry through innovative technology solutions. We envision a future where farming is more efficient, sustainable, and accessible to everyone. This presentation will explore how AgriVision will streamline farming, selling, and buying processes, making agriculture a more rewarding experience for all.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TextBox 5" id="5"/>
          <p:cNvSpPr txBox="true"/>
          <p:nvPr/>
        </p:nvSpPr>
        <p:spPr>
          <a:xfrm rot="0">
            <a:off x="992250" y="1669050"/>
            <a:ext cx="14457600" cy="942750"/>
          </a:xfrm>
          <a:prstGeom prst="rect">
            <a:avLst/>
          </a:prstGeom>
        </p:spPr>
        <p:txBody>
          <a:bodyPr anchor="t" rtlCol="false" tIns="0" lIns="0" bIns="0" rIns="0">
            <a:spAutoFit/>
          </a:bodyPr>
          <a:lstStyle/>
          <a:p>
            <a:pPr algn="l">
              <a:lnSpc>
                <a:spcPts val="6937"/>
              </a:lnSpc>
            </a:pPr>
            <a:r>
              <a:rPr lang="en-US" b="true" sz="5562" spc="-1">
                <a:solidFill>
                  <a:srgbClr val="312F2B"/>
                </a:solidFill>
                <a:latin typeface="Arimo Bold"/>
                <a:ea typeface="Arimo Bold"/>
                <a:cs typeface="Arimo Bold"/>
                <a:sym typeface="Arimo Bold"/>
              </a:rPr>
              <a:t>Project Overview:</a:t>
            </a:r>
            <a:r>
              <a:rPr lang="en-US" sz="5562" spc="-1">
                <a:solidFill>
                  <a:srgbClr val="312F2B"/>
                </a:solidFill>
                <a:latin typeface="Arimo"/>
                <a:ea typeface="Arimo"/>
                <a:cs typeface="Arimo"/>
                <a:sym typeface="Arimo"/>
              </a:rPr>
              <a:t> Streamlining Agriculture</a:t>
            </a:r>
          </a:p>
        </p:txBody>
      </p:sp>
      <p:grpSp>
        <p:nvGrpSpPr>
          <p:cNvPr name="Group 6" id="6"/>
          <p:cNvGrpSpPr/>
          <p:nvPr/>
        </p:nvGrpSpPr>
        <p:grpSpPr>
          <a:xfrm rot="0">
            <a:off x="987488" y="3174487"/>
            <a:ext cx="16312575" cy="2804475"/>
            <a:chOff x="0" y="0"/>
            <a:chExt cx="21750100" cy="3739300"/>
          </a:xfrm>
        </p:grpSpPr>
        <p:sp>
          <p:nvSpPr>
            <p:cNvPr name="Freeform 7" id="7"/>
            <p:cNvSpPr/>
            <p:nvPr/>
          </p:nvSpPr>
          <p:spPr>
            <a:xfrm flipH="false" flipV="false" rot="0">
              <a:off x="0" y="0"/>
              <a:ext cx="21750147" cy="3739261"/>
            </a:xfrm>
            <a:custGeom>
              <a:avLst/>
              <a:gdLst/>
              <a:ahLst/>
              <a:cxnLst/>
              <a:rect r="r" b="b" t="t" l="l"/>
              <a:pathLst>
                <a:path h="3739261" w="21750147">
                  <a:moveTo>
                    <a:pt x="0" y="165100"/>
                  </a:moveTo>
                  <a:cubicBezTo>
                    <a:pt x="0" y="73914"/>
                    <a:pt x="74168" y="0"/>
                    <a:pt x="165608" y="0"/>
                  </a:cubicBezTo>
                  <a:lnTo>
                    <a:pt x="21584538" y="0"/>
                  </a:lnTo>
                  <a:lnTo>
                    <a:pt x="21584538" y="6350"/>
                  </a:lnTo>
                  <a:lnTo>
                    <a:pt x="21584538" y="0"/>
                  </a:lnTo>
                  <a:cubicBezTo>
                    <a:pt x="21675978" y="0"/>
                    <a:pt x="21750147" y="73914"/>
                    <a:pt x="21750147" y="165100"/>
                  </a:cubicBezTo>
                  <a:lnTo>
                    <a:pt x="21743797" y="165100"/>
                  </a:lnTo>
                  <a:lnTo>
                    <a:pt x="21750147" y="165100"/>
                  </a:lnTo>
                  <a:lnTo>
                    <a:pt x="21750147" y="3574161"/>
                  </a:lnTo>
                  <a:lnTo>
                    <a:pt x="21743797" y="3574161"/>
                  </a:lnTo>
                  <a:lnTo>
                    <a:pt x="21750147" y="3574161"/>
                  </a:lnTo>
                  <a:cubicBezTo>
                    <a:pt x="21750147" y="3665347"/>
                    <a:pt x="21675978" y="3739261"/>
                    <a:pt x="21584538" y="3739261"/>
                  </a:cubicBezTo>
                  <a:lnTo>
                    <a:pt x="21584538" y="3732911"/>
                  </a:lnTo>
                  <a:lnTo>
                    <a:pt x="21584538" y="3739261"/>
                  </a:lnTo>
                  <a:lnTo>
                    <a:pt x="165608" y="3739261"/>
                  </a:lnTo>
                  <a:lnTo>
                    <a:pt x="165608" y="3732911"/>
                  </a:lnTo>
                  <a:lnTo>
                    <a:pt x="165608" y="3739261"/>
                  </a:lnTo>
                  <a:cubicBezTo>
                    <a:pt x="74168" y="3739261"/>
                    <a:pt x="0" y="3665347"/>
                    <a:pt x="0" y="3574161"/>
                  </a:cubicBezTo>
                  <a:lnTo>
                    <a:pt x="0" y="165100"/>
                  </a:lnTo>
                  <a:lnTo>
                    <a:pt x="6350" y="165100"/>
                  </a:lnTo>
                  <a:lnTo>
                    <a:pt x="0" y="165100"/>
                  </a:lnTo>
                  <a:moveTo>
                    <a:pt x="12700" y="165100"/>
                  </a:moveTo>
                  <a:lnTo>
                    <a:pt x="12700" y="3574161"/>
                  </a:lnTo>
                  <a:lnTo>
                    <a:pt x="6350" y="3574161"/>
                  </a:lnTo>
                  <a:lnTo>
                    <a:pt x="12700" y="3574161"/>
                  </a:lnTo>
                  <a:cubicBezTo>
                    <a:pt x="12700" y="3658362"/>
                    <a:pt x="81153" y="3726561"/>
                    <a:pt x="165608" y="3726561"/>
                  </a:cubicBezTo>
                  <a:lnTo>
                    <a:pt x="21584538" y="3726561"/>
                  </a:lnTo>
                  <a:cubicBezTo>
                    <a:pt x="21668994" y="3726561"/>
                    <a:pt x="21737447" y="3658362"/>
                    <a:pt x="21737447" y="3574161"/>
                  </a:cubicBezTo>
                  <a:lnTo>
                    <a:pt x="21737447" y="165100"/>
                  </a:lnTo>
                  <a:cubicBezTo>
                    <a:pt x="21737447" y="80899"/>
                    <a:pt x="21668994" y="12700"/>
                    <a:pt x="21584538" y="12700"/>
                  </a:cubicBezTo>
                  <a:lnTo>
                    <a:pt x="165608" y="12700"/>
                  </a:lnTo>
                  <a:lnTo>
                    <a:pt x="165608" y="6350"/>
                  </a:lnTo>
                  <a:lnTo>
                    <a:pt x="165608" y="12700"/>
                  </a:lnTo>
                  <a:cubicBezTo>
                    <a:pt x="81153" y="12700"/>
                    <a:pt x="12700" y="80899"/>
                    <a:pt x="12700" y="165100"/>
                  </a:cubicBezTo>
                  <a:close/>
                </a:path>
              </a:pathLst>
            </a:custGeom>
            <a:solidFill>
              <a:srgbClr val="000000">
                <a:alpha val="7843"/>
              </a:srgbClr>
            </a:solidFill>
          </p:spPr>
        </p:sp>
      </p:grpSp>
      <p:grpSp>
        <p:nvGrpSpPr>
          <p:cNvPr name="Group 8" id="8"/>
          <p:cNvGrpSpPr/>
          <p:nvPr/>
        </p:nvGrpSpPr>
        <p:grpSpPr>
          <a:xfrm rot="0">
            <a:off x="1001700" y="3188700"/>
            <a:ext cx="16284150" cy="2775600"/>
            <a:chOff x="0" y="0"/>
            <a:chExt cx="21712200" cy="3700800"/>
          </a:xfrm>
        </p:grpSpPr>
        <p:sp>
          <p:nvSpPr>
            <p:cNvPr name="Freeform 9" id="9"/>
            <p:cNvSpPr/>
            <p:nvPr/>
          </p:nvSpPr>
          <p:spPr>
            <a:xfrm flipH="false" flipV="false" rot="0">
              <a:off x="0" y="0"/>
              <a:ext cx="21712174" cy="3700780"/>
            </a:xfrm>
            <a:custGeom>
              <a:avLst/>
              <a:gdLst/>
              <a:ahLst/>
              <a:cxnLst/>
              <a:rect r="r" b="b" t="t" l="l"/>
              <a:pathLst>
                <a:path h="3700780" w="21712174">
                  <a:moveTo>
                    <a:pt x="0" y="0"/>
                  </a:moveTo>
                  <a:lnTo>
                    <a:pt x="21712174" y="0"/>
                  </a:lnTo>
                  <a:lnTo>
                    <a:pt x="21712174" y="3700780"/>
                  </a:lnTo>
                  <a:lnTo>
                    <a:pt x="0" y="3700780"/>
                  </a:lnTo>
                  <a:close/>
                </a:path>
              </a:pathLst>
            </a:custGeom>
            <a:solidFill>
              <a:srgbClr val="FFFFFF">
                <a:alpha val="3922"/>
              </a:srgbClr>
            </a:solidFill>
          </p:spPr>
        </p:sp>
      </p:grpSp>
      <p:sp>
        <p:nvSpPr>
          <p:cNvPr name="TextBox 10" id="10"/>
          <p:cNvSpPr txBox="true"/>
          <p:nvPr/>
        </p:nvSpPr>
        <p:spPr>
          <a:xfrm rot="0">
            <a:off x="1285200" y="3330150"/>
            <a:ext cx="5670000" cy="746400"/>
          </a:xfrm>
          <a:prstGeom prst="rect">
            <a:avLst/>
          </a:prstGeom>
        </p:spPr>
        <p:txBody>
          <a:bodyPr anchor="t" rtlCol="false" tIns="0" lIns="0" bIns="0" rIns="0">
            <a:spAutoFit/>
          </a:bodyPr>
          <a:lstStyle/>
          <a:p>
            <a:pPr algn="l">
              <a:lnSpc>
                <a:spcPts val="5562"/>
              </a:lnSpc>
            </a:pPr>
            <a:r>
              <a:rPr lang="en-US" b="true" sz="4437" spc="-1">
                <a:solidFill>
                  <a:srgbClr val="000000"/>
                </a:solidFill>
                <a:latin typeface="Arimo Bold"/>
                <a:ea typeface="Arimo Bold"/>
                <a:cs typeface="Arimo Bold"/>
                <a:sym typeface="Arimo Bold"/>
              </a:rPr>
              <a:t>Mission:</a:t>
            </a:r>
          </a:p>
        </p:txBody>
      </p:sp>
      <p:sp>
        <p:nvSpPr>
          <p:cNvPr name="TextBox 11" id="11"/>
          <p:cNvSpPr txBox="true"/>
          <p:nvPr/>
        </p:nvSpPr>
        <p:spPr>
          <a:xfrm rot="0">
            <a:off x="1285200" y="4151850"/>
            <a:ext cx="7569900" cy="1422800"/>
          </a:xfrm>
          <a:prstGeom prst="rect">
            <a:avLst/>
          </a:prstGeom>
        </p:spPr>
        <p:txBody>
          <a:bodyPr anchor="t" rtlCol="false" tIns="0" lIns="0" bIns="0" rIns="0">
            <a:spAutoFit/>
          </a:bodyPr>
          <a:lstStyle/>
          <a:p>
            <a:pPr algn="l">
              <a:lnSpc>
                <a:spcPts val="3886"/>
              </a:lnSpc>
            </a:pPr>
            <a:r>
              <a:rPr lang="en-US" sz="2387" spc="-1">
                <a:solidFill>
                  <a:srgbClr val="272525"/>
                </a:solidFill>
                <a:latin typeface="Lato"/>
                <a:ea typeface="Lato"/>
                <a:cs typeface="Lato"/>
                <a:sym typeface="Lato"/>
              </a:rPr>
              <a:t>Our mission is to connect farmers, consumers, and sellers through a user-friendly platform, revolutionizing the agricultural industry.</a:t>
            </a:r>
          </a:p>
        </p:txBody>
      </p:sp>
      <p:sp>
        <p:nvSpPr>
          <p:cNvPr name="TextBox 12" id="12"/>
          <p:cNvSpPr txBox="true"/>
          <p:nvPr/>
        </p:nvSpPr>
        <p:spPr>
          <a:xfrm rot="0">
            <a:off x="9432450" y="3311100"/>
            <a:ext cx="7087950" cy="942750"/>
          </a:xfrm>
          <a:prstGeom prst="rect">
            <a:avLst/>
          </a:prstGeom>
        </p:spPr>
        <p:txBody>
          <a:bodyPr anchor="t" rtlCol="false" tIns="0" lIns="0" bIns="0" rIns="0">
            <a:spAutoFit/>
          </a:bodyPr>
          <a:lstStyle/>
          <a:p>
            <a:pPr algn="l">
              <a:lnSpc>
                <a:spcPts val="6937"/>
              </a:lnSpc>
            </a:pPr>
            <a:r>
              <a:rPr lang="en-US" b="true" sz="5562" spc="-1">
                <a:solidFill>
                  <a:srgbClr val="000000"/>
                </a:solidFill>
                <a:latin typeface="Arimo Bold"/>
                <a:ea typeface="Arimo Bold"/>
                <a:cs typeface="Arimo Bold"/>
                <a:sym typeface="Arimo Bold"/>
              </a:rPr>
              <a:t>Vision:</a:t>
            </a:r>
          </a:p>
        </p:txBody>
      </p:sp>
      <p:sp>
        <p:nvSpPr>
          <p:cNvPr name="TextBox 13" id="13"/>
          <p:cNvSpPr txBox="true"/>
          <p:nvPr/>
        </p:nvSpPr>
        <p:spPr>
          <a:xfrm rot="0">
            <a:off x="9432450" y="4329150"/>
            <a:ext cx="7569900" cy="1422800"/>
          </a:xfrm>
          <a:prstGeom prst="rect">
            <a:avLst/>
          </a:prstGeom>
        </p:spPr>
        <p:txBody>
          <a:bodyPr anchor="t" rtlCol="false" tIns="0" lIns="0" bIns="0" rIns="0">
            <a:spAutoFit/>
          </a:bodyPr>
          <a:lstStyle/>
          <a:p>
            <a:pPr algn="l">
              <a:lnSpc>
                <a:spcPts val="3886"/>
              </a:lnSpc>
            </a:pPr>
            <a:r>
              <a:rPr lang="en-US" sz="2387" spc="-1">
                <a:solidFill>
                  <a:srgbClr val="272525"/>
                </a:solidFill>
                <a:latin typeface="Lato"/>
                <a:ea typeface="Lato"/>
                <a:cs typeface="Lato"/>
                <a:sym typeface="Lato"/>
              </a:rPr>
              <a:t>We envision a sustainable agricultural ecosystem that benefits all participants—farmers, consumers, and sellers alike.</a:t>
            </a:r>
          </a:p>
        </p:txBody>
      </p:sp>
      <p:sp>
        <p:nvSpPr>
          <p:cNvPr name="TextBox 14" id="14"/>
          <p:cNvSpPr txBox="true"/>
          <p:nvPr/>
        </p:nvSpPr>
        <p:spPr>
          <a:xfrm rot="0">
            <a:off x="992250" y="6178950"/>
            <a:ext cx="16303050" cy="2959877"/>
          </a:xfrm>
          <a:prstGeom prst="rect">
            <a:avLst/>
          </a:prstGeom>
        </p:spPr>
        <p:txBody>
          <a:bodyPr anchor="t" rtlCol="false" tIns="0" lIns="0" bIns="0" rIns="0">
            <a:spAutoFit/>
          </a:bodyPr>
          <a:lstStyle/>
          <a:p>
            <a:pPr algn="l">
              <a:lnSpc>
                <a:spcPts val="4758"/>
              </a:lnSpc>
            </a:pPr>
            <a:r>
              <a:rPr lang="en-US" sz="2949" spc="-1">
                <a:solidFill>
                  <a:srgbClr val="272525"/>
                </a:solidFill>
                <a:latin typeface="Lato"/>
                <a:ea typeface="Lato"/>
                <a:cs typeface="Lato"/>
                <a:sym typeface="Lato"/>
              </a:rPr>
              <a:t> </a:t>
            </a:r>
            <a:r>
              <a:rPr lang="en-US" b="true" sz="2949" spc="-1">
                <a:solidFill>
                  <a:srgbClr val="4D4D4D"/>
                </a:solidFill>
                <a:latin typeface="Lato Bold"/>
                <a:ea typeface="Lato Bold"/>
                <a:cs typeface="Lato Bold"/>
                <a:sym typeface="Lato Bold"/>
              </a:rPr>
              <a:t>AgriVision</a:t>
            </a:r>
            <a:r>
              <a:rPr lang="en-US" sz="2949" spc="-1">
                <a:solidFill>
                  <a:srgbClr val="272525"/>
                </a:solidFill>
                <a:latin typeface="Lato"/>
                <a:ea typeface="Lato"/>
                <a:cs typeface="Lato"/>
                <a:sym typeface="Lato"/>
              </a:rPr>
              <a:t> aims to leverage cutting-edge technologies. By implementing smart farming techniques, optimizing supply chains, and facilitating direct consumer-producer interactions, we'll create a more efficient and transparent agricultural system. Together, we can transform the way food is grown, distributed, and consumed, ensuring a greener and more sustainable future for generations to come.</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TextBox 5" id="5"/>
          <p:cNvSpPr txBox="true"/>
          <p:nvPr/>
        </p:nvSpPr>
        <p:spPr>
          <a:xfrm rot="0">
            <a:off x="992250" y="1983600"/>
            <a:ext cx="12336750" cy="942750"/>
          </a:xfrm>
          <a:prstGeom prst="rect">
            <a:avLst/>
          </a:prstGeom>
        </p:spPr>
        <p:txBody>
          <a:bodyPr anchor="t" rtlCol="false" tIns="0" lIns="0" bIns="0" rIns="0">
            <a:spAutoFit/>
          </a:bodyPr>
          <a:lstStyle/>
          <a:p>
            <a:pPr algn="l">
              <a:lnSpc>
                <a:spcPts val="6937"/>
              </a:lnSpc>
            </a:pPr>
            <a:r>
              <a:rPr lang="en-US" b="true" sz="5562" spc="-1">
                <a:solidFill>
                  <a:srgbClr val="312F2B"/>
                </a:solidFill>
                <a:latin typeface="Arimo Bold"/>
                <a:ea typeface="Arimo Bold"/>
                <a:cs typeface="Arimo Bold"/>
                <a:sym typeface="Arimo Bold"/>
              </a:rPr>
              <a:t>Seller Profile</a:t>
            </a:r>
            <a:r>
              <a:rPr lang="en-US" sz="5562" spc="-1">
                <a:solidFill>
                  <a:srgbClr val="312F2B"/>
                </a:solidFill>
                <a:latin typeface="Arimo"/>
                <a:ea typeface="Arimo"/>
                <a:cs typeface="Arimo"/>
                <a:sym typeface="Arimo"/>
              </a:rPr>
              <a:t>: Manage Your Products</a:t>
            </a:r>
          </a:p>
        </p:txBody>
      </p:sp>
      <p:sp>
        <p:nvSpPr>
          <p:cNvPr name="TextBox 6" id="6"/>
          <p:cNvSpPr txBox="true"/>
          <p:nvPr/>
        </p:nvSpPr>
        <p:spPr>
          <a:xfrm rot="0">
            <a:off x="992250" y="3597450"/>
            <a:ext cx="3543750" cy="480450"/>
          </a:xfrm>
          <a:prstGeom prst="rect">
            <a:avLst/>
          </a:prstGeom>
        </p:spPr>
        <p:txBody>
          <a:bodyPr anchor="t" rtlCol="false" tIns="0" lIns="0" bIns="0" rIns="0">
            <a:spAutoFit/>
          </a:bodyPr>
          <a:lstStyle/>
          <a:p>
            <a:pPr algn="l">
              <a:lnSpc>
                <a:spcPts val="3437"/>
              </a:lnSpc>
            </a:pPr>
            <a:r>
              <a:rPr lang="en-US" b="true" sz="2750" spc="-1">
                <a:solidFill>
                  <a:srgbClr val="312F2B"/>
                </a:solidFill>
                <a:latin typeface="Arimo Bold"/>
                <a:ea typeface="Arimo Bold"/>
                <a:cs typeface="Arimo Bold"/>
                <a:sym typeface="Arimo Bold"/>
              </a:rPr>
              <a:t>Add Products</a:t>
            </a:r>
          </a:p>
        </p:txBody>
      </p:sp>
      <p:sp>
        <p:nvSpPr>
          <p:cNvPr name="TextBox 7" id="7"/>
          <p:cNvSpPr txBox="true"/>
          <p:nvPr/>
        </p:nvSpPr>
        <p:spPr>
          <a:xfrm rot="0">
            <a:off x="992250" y="4266600"/>
            <a:ext cx="4972050" cy="3365900"/>
          </a:xfrm>
          <a:prstGeom prst="rect">
            <a:avLst/>
          </a:prstGeom>
        </p:spPr>
        <p:txBody>
          <a:bodyPr anchor="t" rtlCol="false" tIns="0" lIns="0" bIns="0" rIns="0">
            <a:spAutoFit/>
          </a:bodyPr>
          <a:lstStyle/>
          <a:p>
            <a:pPr algn="l">
              <a:lnSpc>
                <a:spcPts val="3886"/>
              </a:lnSpc>
            </a:pPr>
            <a:r>
              <a:rPr lang="en-US" sz="2387" spc="-1">
                <a:solidFill>
                  <a:srgbClr val="272525"/>
                </a:solidFill>
                <a:latin typeface="Lato"/>
                <a:ea typeface="Lato"/>
                <a:cs typeface="Lato"/>
                <a:sym typeface="Lato"/>
              </a:rPr>
              <a:t>Effortlessly upload and showcase your agricultural products with an intuitive platform. Provide detailed descriptions, set competitive pricing, and manage inventory with ease, ensuring your listings are clear, accurate, and ready to attract buyers.</a:t>
            </a:r>
          </a:p>
        </p:txBody>
      </p:sp>
      <p:sp>
        <p:nvSpPr>
          <p:cNvPr name="TextBox 8" id="8"/>
          <p:cNvSpPr txBox="true"/>
          <p:nvPr/>
        </p:nvSpPr>
        <p:spPr>
          <a:xfrm rot="0">
            <a:off x="6666300" y="3597450"/>
            <a:ext cx="3543750" cy="480450"/>
          </a:xfrm>
          <a:prstGeom prst="rect">
            <a:avLst/>
          </a:prstGeom>
        </p:spPr>
        <p:txBody>
          <a:bodyPr anchor="t" rtlCol="false" tIns="0" lIns="0" bIns="0" rIns="0">
            <a:spAutoFit/>
          </a:bodyPr>
          <a:lstStyle/>
          <a:p>
            <a:pPr algn="l">
              <a:lnSpc>
                <a:spcPts val="3437"/>
              </a:lnSpc>
            </a:pPr>
            <a:r>
              <a:rPr lang="en-US" b="true" sz="2750" spc="-1">
                <a:solidFill>
                  <a:srgbClr val="312F2B"/>
                </a:solidFill>
                <a:latin typeface="Arimo Bold"/>
                <a:ea typeface="Arimo Bold"/>
                <a:cs typeface="Arimo Bold"/>
                <a:sym typeface="Arimo Bold"/>
              </a:rPr>
              <a:t>Delete Products</a:t>
            </a:r>
          </a:p>
        </p:txBody>
      </p:sp>
      <p:sp>
        <p:nvSpPr>
          <p:cNvPr name="TextBox 9" id="9"/>
          <p:cNvSpPr txBox="true"/>
          <p:nvPr/>
        </p:nvSpPr>
        <p:spPr>
          <a:xfrm rot="0">
            <a:off x="6666300" y="4266600"/>
            <a:ext cx="4972050" cy="3365900"/>
          </a:xfrm>
          <a:prstGeom prst="rect">
            <a:avLst/>
          </a:prstGeom>
        </p:spPr>
        <p:txBody>
          <a:bodyPr anchor="t" rtlCol="false" tIns="0" lIns="0" bIns="0" rIns="0">
            <a:spAutoFit/>
          </a:bodyPr>
          <a:lstStyle/>
          <a:p>
            <a:pPr algn="l">
              <a:lnSpc>
                <a:spcPts val="3886"/>
              </a:lnSpc>
            </a:pPr>
            <a:r>
              <a:rPr lang="en-US" sz="2387" spc="-1">
                <a:solidFill>
                  <a:srgbClr val="272525"/>
                </a:solidFill>
                <a:latin typeface="Lato"/>
                <a:ea typeface="Lato"/>
                <a:cs typeface="Lato"/>
                <a:sym typeface="Lato"/>
              </a:rPr>
              <a:t>Effortlessly manage your listings by removing products that are out of stock or no longer available for sale. This keeps your inventory accurate, ensures your store remains professional, and helps customers find only what is currently available.</a:t>
            </a:r>
          </a:p>
        </p:txBody>
      </p:sp>
      <p:sp>
        <p:nvSpPr>
          <p:cNvPr name="TextBox 10" id="10"/>
          <p:cNvSpPr txBox="true"/>
          <p:nvPr/>
        </p:nvSpPr>
        <p:spPr>
          <a:xfrm rot="0">
            <a:off x="12680611" y="3597450"/>
            <a:ext cx="3543750" cy="449262"/>
          </a:xfrm>
          <a:prstGeom prst="rect">
            <a:avLst/>
          </a:prstGeom>
        </p:spPr>
        <p:txBody>
          <a:bodyPr anchor="t" rtlCol="false" tIns="0" lIns="0" bIns="0" rIns="0">
            <a:spAutoFit/>
          </a:bodyPr>
          <a:lstStyle/>
          <a:p>
            <a:pPr algn="l">
              <a:lnSpc>
                <a:spcPts val="3437"/>
              </a:lnSpc>
            </a:pPr>
            <a:r>
              <a:rPr lang="en-US" b="true" sz="2750" spc="-1">
                <a:solidFill>
                  <a:srgbClr val="312F2B"/>
                </a:solidFill>
                <a:latin typeface="Arimo Bold"/>
                <a:ea typeface="Arimo Bold"/>
                <a:cs typeface="Arimo Bold"/>
                <a:sym typeface="Arimo Bold"/>
              </a:rPr>
              <a:t>Edit Profile</a:t>
            </a:r>
          </a:p>
        </p:txBody>
      </p:sp>
      <p:sp>
        <p:nvSpPr>
          <p:cNvPr name="TextBox 11" id="11"/>
          <p:cNvSpPr txBox="true"/>
          <p:nvPr/>
        </p:nvSpPr>
        <p:spPr>
          <a:xfrm rot="0">
            <a:off x="12339900" y="4266600"/>
            <a:ext cx="4972050" cy="4337450"/>
          </a:xfrm>
          <a:prstGeom prst="rect">
            <a:avLst/>
          </a:prstGeom>
        </p:spPr>
        <p:txBody>
          <a:bodyPr anchor="t" rtlCol="false" tIns="0" lIns="0" bIns="0" rIns="0">
            <a:spAutoFit/>
          </a:bodyPr>
          <a:lstStyle/>
          <a:p>
            <a:pPr algn="l">
              <a:lnSpc>
                <a:spcPts val="3886"/>
              </a:lnSpc>
            </a:pPr>
            <a:r>
              <a:rPr lang="en-US" sz="2387" spc="-1">
                <a:solidFill>
                  <a:srgbClr val="272525"/>
                </a:solidFill>
                <a:latin typeface="Lato"/>
                <a:ea typeface="Lato"/>
                <a:cs typeface="Lato"/>
                <a:sym typeface="Lato"/>
              </a:rPr>
              <a:t>Easily update your seller profile by editing personal details, such as your name and contact information, and company details, like business name, address, and registration number. Keeping this information accurate and current helps build trust with customers and ensures smooth communication."</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Freeform 5" id="5" descr="preencoded.png"/>
          <p:cNvSpPr/>
          <p:nvPr/>
        </p:nvSpPr>
        <p:spPr>
          <a:xfrm flipH="false" flipV="false" rot="0">
            <a:off x="16048800" y="9687150"/>
            <a:ext cx="2152800" cy="513900"/>
          </a:xfrm>
          <a:custGeom>
            <a:avLst/>
            <a:gdLst/>
            <a:ahLst/>
            <a:cxnLst/>
            <a:rect r="r" b="b" t="t" l="l"/>
            <a:pathLst>
              <a:path h="513900" w="2152800">
                <a:moveTo>
                  <a:pt x="0" y="0"/>
                </a:moveTo>
                <a:lnTo>
                  <a:pt x="2152800" y="0"/>
                </a:lnTo>
                <a:lnTo>
                  <a:pt x="2152800" y="513900"/>
                </a:lnTo>
                <a:lnTo>
                  <a:pt x="0" y="513900"/>
                </a:lnTo>
                <a:lnTo>
                  <a:pt x="0" y="0"/>
                </a:lnTo>
                <a:close/>
              </a:path>
            </a:pathLst>
          </a:custGeom>
          <a:blipFill>
            <a:blip r:embed="rId3"/>
            <a:stretch>
              <a:fillRect l="0" t="-33" r="0" b="-33"/>
            </a:stretch>
          </a:blipFill>
        </p:spPr>
      </p:sp>
      <p:sp>
        <p:nvSpPr>
          <p:cNvPr name="Freeform 6" id="6" descr="preencoded.png"/>
          <p:cNvSpPr/>
          <p:nvPr/>
        </p:nvSpPr>
        <p:spPr>
          <a:xfrm flipH="false" flipV="false" rot="0">
            <a:off x="10884262" y="0"/>
            <a:ext cx="7403288" cy="10286550"/>
          </a:xfrm>
          <a:custGeom>
            <a:avLst/>
            <a:gdLst/>
            <a:ahLst/>
            <a:cxnLst/>
            <a:rect r="r" b="b" t="t" l="l"/>
            <a:pathLst>
              <a:path h="10286550" w="7403288">
                <a:moveTo>
                  <a:pt x="0" y="0"/>
                </a:moveTo>
                <a:lnTo>
                  <a:pt x="7403288" y="0"/>
                </a:lnTo>
                <a:lnTo>
                  <a:pt x="7403288" y="10286550"/>
                </a:lnTo>
                <a:lnTo>
                  <a:pt x="0" y="10286550"/>
                </a:lnTo>
                <a:lnTo>
                  <a:pt x="0" y="0"/>
                </a:lnTo>
                <a:close/>
              </a:path>
            </a:pathLst>
          </a:custGeom>
          <a:blipFill>
            <a:blip r:embed="rId4"/>
            <a:stretch>
              <a:fillRect l="0" t="-3978" r="-1" b="-3978"/>
            </a:stretch>
          </a:blipFill>
        </p:spPr>
      </p:sp>
      <p:sp>
        <p:nvSpPr>
          <p:cNvPr name="TextBox 7" id="7"/>
          <p:cNvSpPr txBox="true"/>
          <p:nvPr/>
        </p:nvSpPr>
        <p:spPr>
          <a:xfrm rot="0">
            <a:off x="759600" y="559950"/>
            <a:ext cx="5425650" cy="715800"/>
          </a:xfrm>
          <a:prstGeom prst="rect">
            <a:avLst/>
          </a:prstGeom>
        </p:spPr>
        <p:txBody>
          <a:bodyPr anchor="t" rtlCol="false" tIns="0" lIns="0" bIns="0" rIns="0">
            <a:spAutoFit/>
          </a:bodyPr>
          <a:lstStyle/>
          <a:p>
            <a:pPr algn="l">
              <a:lnSpc>
                <a:spcPts val="5311"/>
              </a:lnSpc>
            </a:pPr>
            <a:r>
              <a:rPr lang="en-US" b="true" sz="4250" spc="-1">
                <a:solidFill>
                  <a:srgbClr val="312F2B"/>
                </a:solidFill>
                <a:latin typeface="Arimo Bold"/>
                <a:ea typeface="Arimo Bold"/>
                <a:cs typeface="Arimo Bold"/>
                <a:sym typeface="Arimo Bold"/>
              </a:rPr>
              <a:t>Farmer Profile:</a:t>
            </a:r>
          </a:p>
        </p:txBody>
      </p:sp>
      <p:sp>
        <p:nvSpPr>
          <p:cNvPr name="TextBox 8" id="8"/>
          <p:cNvSpPr txBox="true"/>
          <p:nvPr/>
        </p:nvSpPr>
        <p:spPr>
          <a:xfrm rot="0">
            <a:off x="759600" y="1525800"/>
            <a:ext cx="9910350" cy="1044520"/>
          </a:xfrm>
          <a:prstGeom prst="rect">
            <a:avLst/>
          </a:prstGeom>
        </p:spPr>
        <p:txBody>
          <a:bodyPr anchor="t" rtlCol="false" tIns="0" lIns="0" bIns="0" rIns="0">
            <a:spAutoFit/>
          </a:bodyPr>
          <a:lstStyle/>
          <a:p>
            <a:pPr algn="l">
              <a:lnSpc>
                <a:spcPts val="2845"/>
              </a:lnSpc>
            </a:pPr>
            <a:r>
              <a:rPr lang="en-US" b="true" sz="1787" spc="-1">
                <a:solidFill>
                  <a:srgbClr val="272525"/>
                </a:solidFill>
                <a:latin typeface="Lato Bold"/>
                <a:ea typeface="Lato Bold"/>
                <a:cs typeface="Lato Bold"/>
                <a:sym typeface="Lato Bold"/>
              </a:rPr>
              <a:t>Add your farm</a:t>
            </a:r>
            <a:r>
              <a:rPr lang="en-US" sz="1787" spc="-1">
                <a:solidFill>
                  <a:srgbClr val="272525"/>
                </a:solidFill>
                <a:latin typeface="Lato"/>
                <a:ea typeface="Lato"/>
                <a:cs typeface="Lato"/>
                <a:sym typeface="Lato"/>
              </a:rPr>
              <a:t> in just a few minutes and showcase your farm to potential buyers. Provide a detailed description of your farm including the products you grow, and your sustainable farming practices. Ensure that your farm stands out amongst others and attract the right buyers you're looking for.</a:t>
            </a:r>
          </a:p>
        </p:txBody>
      </p:sp>
      <p:grpSp>
        <p:nvGrpSpPr>
          <p:cNvPr name="Group 9" id="9"/>
          <p:cNvGrpSpPr/>
          <p:nvPr/>
        </p:nvGrpSpPr>
        <p:grpSpPr>
          <a:xfrm rot="0">
            <a:off x="754612" y="3032068"/>
            <a:ext cx="4856025" cy="1972425"/>
            <a:chOff x="0" y="0"/>
            <a:chExt cx="6474700" cy="2629900"/>
          </a:xfrm>
        </p:grpSpPr>
        <p:sp>
          <p:nvSpPr>
            <p:cNvPr name="Freeform 10" id="10"/>
            <p:cNvSpPr/>
            <p:nvPr/>
          </p:nvSpPr>
          <p:spPr>
            <a:xfrm flipH="false" flipV="false" rot="0">
              <a:off x="6350" y="6350"/>
              <a:ext cx="6462014" cy="2617216"/>
            </a:xfrm>
            <a:custGeom>
              <a:avLst/>
              <a:gdLst/>
              <a:ahLst/>
              <a:cxnLst/>
              <a:rect r="r" b="b" t="t" l="l"/>
              <a:pathLst>
                <a:path h="2617216" w="6462014">
                  <a:moveTo>
                    <a:pt x="0" y="121539"/>
                  </a:moveTo>
                  <a:cubicBezTo>
                    <a:pt x="0" y="54356"/>
                    <a:pt x="54610" y="0"/>
                    <a:pt x="121920" y="0"/>
                  </a:cubicBezTo>
                  <a:lnTo>
                    <a:pt x="6340094" y="0"/>
                  </a:lnTo>
                  <a:cubicBezTo>
                    <a:pt x="6407404" y="0"/>
                    <a:pt x="6462014" y="54356"/>
                    <a:pt x="6462014" y="121539"/>
                  </a:cubicBezTo>
                  <a:lnTo>
                    <a:pt x="6462014" y="2495677"/>
                  </a:lnTo>
                  <a:cubicBezTo>
                    <a:pt x="6462014" y="2562733"/>
                    <a:pt x="6407404" y="2617216"/>
                    <a:pt x="6340094" y="2617216"/>
                  </a:cubicBezTo>
                  <a:lnTo>
                    <a:pt x="121920" y="2617216"/>
                  </a:lnTo>
                  <a:cubicBezTo>
                    <a:pt x="54610" y="2617216"/>
                    <a:pt x="0" y="2562860"/>
                    <a:pt x="0" y="2495677"/>
                  </a:cubicBezTo>
                  <a:close/>
                </a:path>
              </a:pathLst>
            </a:custGeom>
            <a:solidFill>
              <a:srgbClr val="E8E8E3"/>
            </a:solidFill>
          </p:spPr>
        </p:sp>
        <p:sp>
          <p:nvSpPr>
            <p:cNvPr name="Freeform 11" id="11"/>
            <p:cNvSpPr/>
            <p:nvPr/>
          </p:nvSpPr>
          <p:spPr>
            <a:xfrm flipH="false" flipV="false" rot="0">
              <a:off x="0" y="0"/>
              <a:ext cx="6474714" cy="2629916"/>
            </a:xfrm>
            <a:custGeom>
              <a:avLst/>
              <a:gdLst/>
              <a:ahLst/>
              <a:cxnLst/>
              <a:rect r="r" b="b" t="t" l="l"/>
              <a:pathLst>
                <a:path h="2629916" w="6474714">
                  <a:moveTo>
                    <a:pt x="0" y="127889"/>
                  </a:moveTo>
                  <a:cubicBezTo>
                    <a:pt x="0" y="57277"/>
                    <a:pt x="57404" y="0"/>
                    <a:pt x="128270" y="0"/>
                  </a:cubicBezTo>
                  <a:lnTo>
                    <a:pt x="6346444" y="0"/>
                  </a:lnTo>
                  <a:lnTo>
                    <a:pt x="6346444" y="6350"/>
                  </a:lnTo>
                  <a:lnTo>
                    <a:pt x="6346444" y="0"/>
                  </a:lnTo>
                  <a:cubicBezTo>
                    <a:pt x="6417183" y="0"/>
                    <a:pt x="6474714" y="57277"/>
                    <a:pt x="6474714" y="127889"/>
                  </a:cubicBezTo>
                  <a:lnTo>
                    <a:pt x="6468364" y="127889"/>
                  </a:lnTo>
                  <a:lnTo>
                    <a:pt x="6474714" y="127889"/>
                  </a:lnTo>
                  <a:lnTo>
                    <a:pt x="6474714" y="2502027"/>
                  </a:lnTo>
                  <a:lnTo>
                    <a:pt x="6468364" y="2502027"/>
                  </a:lnTo>
                  <a:lnTo>
                    <a:pt x="6474714" y="2502027"/>
                  </a:lnTo>
                  <a:cubicBezTo>
                    <a:pt x="6474714" y="2572639"/>
                    <a:pt x="6417310" y="2629916"/>
                    <a:pt x="6346444" y="2629916"/>
                  </a:cubicBezTo>
                  <a:lnTo>
                    <a:pt x="6346444" y="2623566"/>
                  </a:lnTo>
                  <a:lnTo>
                    <a:pt x="6346444" y="2629916"/>
                  </a:lnTo>
                  <a:lnTo>
                    <a:pt x="128270" y="2629916"/>
                  </a:lnTo>
                  <a:lnTo>
                    <a:pt x="128270" y="2623566"/>
                  </a:lnTo>
                  <a:lnTo>
                    <a:pt x="128270" y="2629916"/>
                  </a:lnTo>
                  <a:cubicBezTo>
                    <a:pt x="57531" y="2629916"/>
                    <a:pt x="0" y="2572639"/>
                    <a:pt x="0" y="2502027"/>
                  </a:cubicBezTo>
                  <a:lnTo>
                    <a:pt x="0" y="127889"/>
                  </a:lnTo>
                  <a:lnTo>
                    <a:pt x="6350" y="127889"/>
                  </a:lnTo>
                  <a:lnTo>
                    <a:pt x="0" y="127889"/>
                  </a:lnTo>
                  <a:moveTo>
                    <a:pt x="12700" y="127889"/>
                  </a:moveTo>
                  <a:lnTo>
                    <a:pt x="12700" y="2502027"/>
                  </a:lnTo>
                  <a:lnTo>
                    <a:pt x="6350" y="2502027"/>
                  </a:lnTo>
                  <a:lnTo>
                    <a:pt x="12700" y="2502027"/>
                  </a:lnTo>
                  <a:cubicBezTo>
                    <a:pt x="12700" y="2565654"/>
                    <a:pt x="64389" y="2617216"/>
                    <a:pt x="128270" y="2617216"/>
                  </a:cubicBezTo>
                  <a:lnTo>
                    <a:pt x="6346444" y="2617216"/>
                  </a:lnTo>
                  <a:cubicBezTo>
                    <a:pt x="6410198" y="2617216"/>
                    <a:pt x="6462014" y="2565654"/>
                    <a:pt x="6462014" y="2502027"/>
                  </a:cubicBezTo>
                  <a:lnTo>
                    <a:pt x="6462014" y="127889"/>
                  </a:lnTo>
                  <a:cubicBezTo>
                    <a:pt x="6462014" y="64262"/>
                    <a:pt x="6410325" y="12700"/>
                    <a:pt x="6346444" y="12700"/>
                  </a:cubicBezTo>
                  <a:lnTo>
                    <a:pt x="128270" y="12700"/>
                  </a:lnTo>
                  <a:lnTo>
                    <a:pt x="128270" y="6350"/>
                  </a:lnTo>
                  <a:lnTo>
                    <a:pt x="128270" y="12700"/>
                  </a:lnTo>
                  <a:cubicBezTo>
                    <a:pt x="64389" y="12700"/>
                    <a:pt x="12700" y="64262"/>
                    <a:pt x="12700" y="127889"/>
                  </a:cubicBezTo>
                  <a:close/>
                </a:path>
              </a:pathLst>
            </a:custGeom>
            <a:solidFill>
              <a:srgbClr val="CECEC9"/>
            </a:solidFill>
          </p:spPr>
        </p:sp>
      </p:grpSp>
      <p:sp>
        <p:nvSpPr>
          <p:cNvPr name="TextBox 12" id="12"/>
          <p:cNvSpPr txBox="true"/>
          <p:nvPr/>
        </p:nvSpPr>
        <p:spPr>
          <a:xfrm rot="0">
            <a:off x="985950" y="3094500"/>
            <a:ext cx="2712600" cy="357450"/>
          </a:xfrm>
          <a:prstGeom prst="rect">
            <a:avLst/>
          </a:prstGeom>
        </p:spPr>
        <p:txBody>
          <a:bodyPr anchor="t" rtlCol="false" tIns="0" lIns="0" bIns="0" rIns="0">
            <a:spAutoFit/>
          </a:bodyPr>
          <a:lstStyle/>
          <a:p>
            <a:pPr algn="l">
              <a:lnSpc>
                <a:spcPts val="2625"/>
              </a:lnSpc>
            </a:pPr>
            <a:r>
              <a:rPr lang="en-US" b="true" sz="2125" spc="-1">
                <a:solidFill>
                  <a:srgbClr val="272525"/>
                </a:solidFill>
                <a:latin typeface="Arimo Bold"/>
                <a:ea typeface="Arimo Bold"/>
                <a:cs typeface="Arimo Bold"/>
                <a:sym typeface="Arimo Bold"/>
              </a:rPr>
              <a:t>Add/Delete Grains</a:t>
            </a:r>
          </a:p>
        </p:txBody>
      </p:sp>
      <p:sp>
        <p:nvSpPr>
          <p:cNvPr name="TextBox 13" id="13"/>
          <p:cNvSpPr txBox="true"/>
          <p:nvPr/>
        </p:nvSpPr>
        <p:spPr>
          <a:xfrm rot="0">
            <a:off x="985950" y="3516225"/>
            <a:ext cx="4393350" cy="1107525"/>
          </a:xfrm>
          <a:prstGeom prst="rect">
            <a:avLst/>
          </a:prstGeom>
        </p:spPr>
        <p:txBody>
          <a:bodyPr anchor="t" rtlCol="false" tIns="0" lIns="0" bIns="0" rIns="0">
            <a:spAutoFit/>
          </a:bodyPr>
          <a:lstStyle/>
          <a:p>
            <a:pPr algn="l">
              <a:lnSpc>
                <a:spcPts val="2686"/>
              </a:lnSpc>
            </a:pPr>
            <a:r>
              <a:rPr lang="en-US" sz="1687" spc="-1">
                <a:solidFill>
                  <a:srgbClr val="272525"/>
                </a:solidFill>
                <a:latin typeface="Lato"/>
                <a:ea typeface="Lato"/>
                <a:cs typeface="Lato"/>
                <a:sym typeface="Lato"/>
              </a:rPr>
              <a:t>Easily update the inventory of your harvested grains, ensuring that your offerings are accurate and up-to-date.</a:t>
            </a:r>
          </a:p>
        </p:txBody>
      </p:sp>
      <p:grpSp>
        <p:nvGrpSpPr>
          <p:cNvPr name="Group 14" id="14"/>
          <p:cNvGrpSpPr/>
          <p:nvPr/>
        </p:nvGrpSpPr>
        <p:grpSpPr>
          <a:xfrm rot="0">
            <a:off x="5818687" y="2882437"/>
            <a:ext cx="4856025" cy="1972425"/>
            <a:chOff x="0" y="0"/>
            <a:chExt cx="6474700" cy="2629900"/>
          </a:xfrm>
        </p:grpSpPr>
        <p:sp>
          <p:nvSpPr>
            <p:cNvPr name="Freeform 15" id="15"/>
            <p:cNvSpPr/>
            <p:nvPr/>
          </p:nvSpPr>
          <p:spPr>
            <a:xfrm flipH="false" flipV="false" rot="0">
              <a:off x="6350" y="6350"/>
              <a:ext cx="6462014" cy="2617216"/>
            </a:xfrm>
            <a:custGeom>
              <a:avLst/>
              <a:gdLst/>
              <a:ahLst/>
              <a:cxnLst/>
              <a:rect r="r" b="b" t="t" l="l"/>
              <a:pathLst>
                <a:path h="2617216" w="6462014">
                  <a:moveTo>
                    <a:pt x="0" y="121539"/>
                  </a:moveTo>
                  <a:cubicBezTo>
                    <a:pt x="0" y="54356"/>
                    <a:pt x="54610" y="0"/>
                    <a:pt x="121920" y="0"/>
                  </a:cubicBezTo>
                  <a:lnTo>
                    <a:pt x="6340094" y="0"/>
                  </a:lnTo>
                  <a:cubicBezTo>
                    <a:pt x="6407404" y="0"/>
                    <a:pt x="6462014" y="54356"/>
                    <a:pt x="6462014" y="121539"/>
                  </a:cubicBezTo>
                  <a:lnTo>
                    <a:pt x="6462014" y="2495677"/>
                  </a:lnTo>
                  <a:cubicBezTo>
                    <a:pt x="6462014" y="2562733"/>
                    <a:pt x="6407404" y="2617216"/>
                    <a:pt x="6340094" y="2617216"/>
                  </a:cubicBezTo>
                  <a:lnTo>
                    <a:pt x="121920" y="2617216"/>
                  </a:lnTo>
                  <a:cubicBezTo>
                    <a:pt x="54610" y="2617216"/>
                    <a:pt x="0" y="2562860"/>
                    <a:pt x="0" y="2495677"/>
                  </a:cubicBezTo>
                  <a:close/>
                </a:path>
              </a:pathLst>
            </a:custGeom>
            <a:solidFill>
              <a:srgbClr val="E8E8E3"/>
            </a:solidFill>
          </p:spPr>
        </p:sp>
        <p:sp>
          <p:nvSpPr>
            <p:cNvPr name="Freeform 16" id="16"/>
            <p:cNvSpPr/>
            <p:nvPr/>
          </p:nvSpPr>
          <p:spPr>
            <a:xfrm flipH="false" flipV="false" rot="0">
              <a:off x="0" y="0"/>
              <a:ext cx="6474714" cy="2629916"/>
            </a:xfrm>
            <a:custGeom>
              <a:avLst/>
              <a:gdLst/>
              <a:ahLst/>
              <a:cxnLst/>
              <a:rect r="r" b="b" t="t" l="l"/>
              <a:pathLst>
                <a:path h="2629916" w="6474714">
                  <a:moveTo>
                    <a:pt x="0" y="127889"/>
                  </a:moveTo>
                  <a:cubicBezTo>
                    <a:pt x="0" y="57277"/>
                    <a:pt x="57404" y="0"/>
                    <a:pt x="128270" y="0"/>
                  </a:cubicBezTo>
                  <a:lnTo>
                    <a:pt x="6346444" y="0"/>
                  </a:lnTo>
                  <a:lnTo>
                    <a:pt x="6346444" y="6350"/>
                  </a:lnTo>
                  <a:lnTo>
                    <a:pt x="6346444" y="0"/>
                  </a:lnTo>
                  <a:cubicBezTo>
                    <a:pt x="6417183" y="0"/>
                    <a:pt x="6474714" y="57277"/>
                    <a:pt x="6474714" y="127889"/>
                  </a:cubicBezTo>
                  <a:lnTo>
                    <a:pt x="6468364" y="127889"/>
                  </a:lnTo>
                  <a:lnTo>
                    <a:pt x="6474714" y="127889"/>
                  </a:lnTo>
                  <a:lnTo>
                    <a:pt x="6474714" y="2502027"/>
                  </a:lnTo>
                  <a:lnTo>
                    <a:pt x="6468364" y="2502027"/>
                  </a:lnTo>
                  <a:lnTo>
                    <a:pt x="6474714" y="2502027"/>
                  </a:lnTo>
                  <a:cubicBezTo>
                    <a:pt x="6474714" y="2572639"/>
                    <a:pt x="6417310" y="2629916"/>
                    <a:pt x="6346444" y="2629916"/>
                  </a:cubicBezTo>
                  <a:lnTo>
                    <a:pt x="6346444" y="2623566"/>
                  </a:lnTo>
                  <a:lnTo>
                    <a:pt x="6346444" y="2629916"/>
                  </a:lnTo>
                  <a:lnTo>
                    <a:pt x="128270" y="2629916"/>
                  </a:lnTo>
                  <a:lnTo>
                    <a:pt x="128270" y="2623566"/>
                  </a:lnTo>
                  <a:lnTo>
                    <a:pt x="128270" y="2629916"/>
                  </a:lnTo>
                  <a:cubicBezTo>
                    <a:pt x="57531" y="2629916"/>
                    <a:pt x="0" y="2572639"/>
                    <a:pt x="0" y="2502027"/>
                  </a:cubicBezTo>
                  <a:lnTo>
                    <a:pt x="0" y="127889"/>
                  </a:lnTo>
                  <a:lnTo>
                    <a:pt x="6350" y="127889"/>
                  </a:lnTo>
                  <a:lnTo>
                    <a:pt x="0" y="127889"/>
                  </a:lnTo>
                  <a:moveTo>
                    <a:pt x="12700" y="127889"/>
                  </a:moveTo>
                  <a:lnTo>
                    <a:pt x="12700" y="2502027"/>
                  </a:lnTo>
                  <a:lnTo>
                    <a:pt x="6350" y="2502027"/>
                  </a:lnTo>
                  <a:lnTo>
                    <a:pt x="12700" y="2502027"/>
                  </a:lnTo>
                  <a:cubicBezTo>
                    <a:pt x="12700" y="2565654"/>
                    <a:pt x="64389" y="2617216"/>
                    <a:pt x="128270" y="2617216"/>
                  </a:cubicBezTo>
                  <a:lnTo>
                    <a:pt x="6346444" y="2617216"/>
                  </a:lnTo>
                  <a:cubicBezTo>
                    <a:pt x="6410198" y="2617216"/>
                    <a:pt x="6462014" y="2565654"/>
                    <a:pt x="6462014" y="2502027"/>
                  </a:cubicBezTo>
                  <a:lnTo>
                    <a:pt x="6462014" y="127889"/>
                  </a:lnTo>
                  <a:cubicBezTo>
                    <a:pt x="6462014" y="64262"/>
                    <a:pt x="6410325" y="12700"/>
                    <a:pt x="6346444" y="12700"/>
                  </a:cubicBezTo>
                  <a:lnTo>
                    <a:pt x="128270" y="12700"/>
                  </a:lnTo>
                  <a:lnTo>
                    <a:pt x="128270" y="6350"/>
                  </a:lnTo>
                  <a:lnTo>
                    <a:pt x="128270" y="12700"/>
                  </a:lnTo>
                  <a:cubicBezTo>
                    <a:pt x="64389" y="12700"/>
                    <a:pt x="12700" y="64262"/>
                    <a:pt x="12700" y="127889"/>
                  </a:cubicBezTo>
                  <a:close/>
                </a:path>
              </a:pathLst>
            </a:custGeom>
            <a:solidFill>
              <a:srgbClr val="CECEC9"/>
            </a:solidFill>
          </p:spPr>
        </p:sp>
      </p:grpSp>
      <p:sp>
        <p:nvSpPr>
          <p:cNvPr name="TextBox 17" id="17"/>
          <p:cNvSpPr txBox="true"/>
          <p:nvPr/>
        </p:nvSpPr>
        <p:spPr>
          <a:xfrm rot="0">
            <a:off x="6049800" y="3094500"/>
            <a:ext cx="2712600" cy="357450"/>
          </a:xfrm>
          <a:prstGeom prst="rect">
            <a:avLst/>
          </a:prstGeom>
        </p:spPr>
        <p:txBody>
          <a:bodyPr anchor="t" rtlCol="false" tIns="0" lIns="0" bIns="0" rIns="0">
            <a:spAutoFit/>
          </a:bodyPr>
          <a:lstStyle/>
          <a:p>
            <a:pPr algn="l">
              <a:lnSpc>
                <a:spcPts val="2625"/>
              </a:lnSpc>
            </a:pPr>
            <a:r>
              <a:rPr lang="en-US" b="true" sz="2125" spc="-1">
                <a:solidFill>
                  <a:srgbClr val="272525"/>
                </a:solidFill>
                <a:latin typeface="Arimo Bold"/>
                <a:ea typeface="Arimo Bold"/>
                <a:cs typeface="Arimo Bold"/>
                <a:sym typeface="Arimo Bold"/>
              </a:rPr>
              <a:t>Edit Profile</a:t>
            </a:r>
          </a:p>
        </p:txBody>
      </p:sp>
      <p:sp>
        <p:nvSpPr>
          <p:cNvPr name="TextBox 18" id="18"/>
          <p:cNvSpPr txBox="true"/>
          <p:nvPr/>
        </p:nvSpPr>
        <p:spPr>
          <a:xfrm rot="0">
            <a:off x="6049800" y="3516225"/>
            <a:ext cx="4393350" cy="1107525"/>
          </a:xfrm>
          <a:prstGeom prst="rect">
            <a:avLst/>
          </a:prstGeom>
        </p:spPr>
        <p:txBody>
          <a:bodyPr anchor="t" rtlCol="false" tIns="0" lIns="0" bIns="0" rIns="0">
            <a:spAutoFit/>
          </a:bodyPr>
          <a:lstStyle/>
          <a:p>
            <a:pPr algn="l">
              <a:lnSpc>
                <a:spcPts val="2686"/>
              </a:lnSpc>
            </a:pPr>
            <a:r>
              <a:rPr lang="en-US" sz="1687" spc="-1">
                <a:solidFill>
                  <a:srgbClr val="272525"/>
                </a:solidFill>
                <a:latin typeface="Lato"/>
                <a:ea typeface="Lato"/>
                <a:cs typeface="Lato"/>
                <a:sym typeface="Lato"/>
              </a:rPr>
              <a:t>Customize your farmer profile, including your personal information, farm details, and contact details.</a:t>
            </a:r>
          </a:p>
        </p:txBody>
      </p:sp>
      <p:grpSp>
        <p:nvGrpSpPr>
          <p:cNvPr name="Group 19" id="19"/>
          <p:cNvGrpSpPr/>
          <p:nvPr/>
        </p:nvGrpSpPr>
        <p:grpSpPr>
          <a:xfrm rot="0">
            <a:off x="754838" y="5062687"/>
            <a:ext cx="4856025" cy="1972425"/>
            <a:chOff x="0" y="0"/>
            <a:chExt cx="6474700" cy="2629900"/>
          </a:xfrm>
        </p:grpSpPr>
        <p:sp>
          <p:nvSpPr>
            <p:cNvPr name="Freeform 20" id="20"/>
            <p:cNvSpPr/>
            <p:nvPr/>
          </p:nvSpPr>
          <p:spPr>
            <a:xfrm flipH="false" flipV="false" rot="0">
              <a:off x="6350" y="6350"/>
              <a:ext cx="6462014" cy="2617216"/>
            </a:xfrm>
            <a:custGeom>
              <a:avLst/>
              <a:gdLst/>
              <a:ahLst/>
              <a:cxnLst/>
              <a:rect r="r" b="b" t="t" l="l"/>
              <a:pathLst>
                <a:path h="2617216" w="6462014">
                  <a:moveTo>
                    <a:pt x="0" y="121539"/>
                  </a:moveTo>
                  <a:cubicBezTo>
                    <a:pt x="0" y="54356"/>
                    <a:pt x="54610" y="0"/>
                    <a:pt x="121920" y="0"/>
                  </a:cubicBezTo>
                  <a:lnTo>
                    <a:pt x="6340094" y="0"/>
                  </a:lnTo>
                  <a:cubicBezTo>
                    <a:pt x="6407404" y="0"/>
                    <a:pt x="6462014" y="54356"/>
                    <a:pt x="6462014" y="121539"/>
                  </a:cubicBezTo>
                  <a:lnTo>
                    <a:pt x="6462014" y="2495677"/>
                  </a:lnTo>
                  <a:cubicBezTo>
                    <a:pt x="6462014" y="2562733"/>
                    <a:pt x="6407404" y="2617216"/>
                    <a:pt x="6340094" y="2617216"/>
                  </a:cubicBezTo>
                  <a:lnTo>
                    <a:pt x="121920" y="2617216"/>
                  </a:lnTo>
                  <a:cubicBezTo>
                    <a:pt x="54610" y="2617216"/>
                    <a:pt x="0" y="2562860"/>
                    <a:pt x="0" y="2495677"/>
                  </a:cubicBezTo>
                  <a:close/>
                </a:path>
              </a:pathLst>
            </a:custGeom>
            <a:solidFill>
              <a:srgbClr val="E8E8E3"/>
            </a:solidFill>
          </p:spPr>
        </p:sp>
        <p:sp>
          <p:nvSpPr>
            <p:cNvPr name="Freeform 21" id="21"/>
            <p:cNvSpPr/>
            <p:nvPr/>
          </p:nvSpPr>
          <p:spPr>
            <a:xfrm flipH="false" flipV="false" rot="0">
              <a:off x="0" y="0"/>
              <a:ext cx="6474714" cy="2629916"/>
            </a:xfrm>
            <a:custGeom>
              <a:avLst/>
              <a:gdLst/>
              <a:ahLst/>
              <a:cxnLst/>
              <a:rect r="r" b="b" t="t" l="l"/>
              <a:pathLst>
                <a:path h="2629916" w="6474714">
                  <a:moveTo>
                    <a:pt x="0" y="127889"/>
                  </a:moveTo>
                  <a:cubicBezTo>
                    <a:pt x="0" y="57277"/>
                    <a:pt x="57404" y="0"/>
                    <a:pt x="128270" y="0"/>
                  </a:cubicBezTo>
                  <a:lnTo>
                    <a:pt x="6346444" y="0"/>
                  </a:lnTo>
                  <a:lnTo>
                    <a:pt x="6346444" y="6350"/>
                  </a:lnTo>
                  <a:lnTo>
                    <a:pt x="6346444" y="0"/>
                  </a:lnTo>
                  <a:cubicBezTo>
                    <a:pt x="6417183" y="0"/>
                    <a:pt x="6474714" y="57277"/>
                    <a:pt x="6474714" y="127889"/>
                  </a:cubicBezTo>
                  <a:lnTo>
                    <a:pt x="6468364" y="127889"/>
                  </a:lnTo>
                  <a:lnTo>
                    <a:pt x="6474714" y="127889"/>
                  </a:lnTo>
                  <a:lnTo>
                    <a:pt x="6474714" y="2502027"/>
                  </a:lnTo>
                  <a:lnTo>
                    <a:pt x="6468364" y="2502027"/>
                  </a:lnTo>
                  <a:lnTo>
                    <a:pt x="6474714" y="2502027"/>
                  </a:lnTo>
                  <a:cubicBezTo>
                    <a:pt x="6474714" y="2572639"/>
                    <a:pt x="6417310" y="2629916"/>
                    <a:pt x="6346444" y="2629916"/>
                  </a:cubicBezTo>
                  <a:lnTo>
                    <a:pt x="6346444" y="2623566"/>
                  </a:lnTo>
                  <a:lnTo>
                    <a:pt x="6346444" y="2629916"/>
                  </a:lnTo>
                  <a:lnTo>
                    <a:pt x="128270" y="2629916"/>
                  </a:lnTo>
                  <a:lnTo>
                    <a:pt x="128270" y="2623566"/>
                  </a:lnTo>
                  <a:lnTo>
                    <a:pt x="128270" y="2629916"/>
                  </a:lnTo>
                  <a:cubicBezTo>
                    <a:pt x="57531" y="2629916"/>
                    <a:pt x="0" y="2572639"/>
                    <a:pt x="0" y="2502027"/>
                  </a:cubicBezTo>
                  <a:lnTo>
                    <a:pt x="0" y="127889"/>
                  </a:lnTo>
                  <a:lnTo>
                    <a:pt x="6350" y="127889"/>
                  </a:lnTo>
                  <a:lnTo>
                    <a:pt x="0" y="127889"/>
                  </a:lnTo>
                  <a:moveTo>
                    <a:pt x="12700" y="127889"/>
                  </a:moveTo>
                  <a:lnTo>
                    <a:pt x="12700" y="2502027"/>
                  </a:lnTo>
                  <a:lnTo>
                    <a:pt x="6350" y="2502027"/>
                  </a:lnTo>
                  <a:lnTo>
                    <a:pt x="12700" y="2502027"/>
                  </a:lnTo>
                  <a:cubicBezTo>
                    <a:pt x="12700" y="2565654"/>
                    <a:pt x="64389" y="2617216"/>
                    <a:pt x="128270" y="2617216"/>
                  </a:cubicBezTo>
                  <a:lnTo>
                    <a:pt x="6346444" y="2617216"/>
                  </a:lnTo>
                  <a:cubicBezTo>
                    <a:pt x="6410198" y="2617216"/>
                    <a:pt x="6462014" y="2565654"/>
                    <a:pt x="6462014" y="2502027"/>
                  </a:cubicBezTo>
                  <a:lnTo>
                    <a:pt x="6462014" y="127889"/>
                  </a:lnTo>
                  <a:cubicBezTo>
                    <a:pt x="6462014" y="64262"/>
                    <a:pt x="6410325" y="12700"/>
                    <a:pt x="6346444" y="12700"/>
                  </a:cubicBezTo>
                  <a:lnTo>
                    <a:pt x="128270" y="12700"/>
                  </a:lnTo>
                  <a:lnTo>
                    <a:pt x="128270" y="6350"/>
                  </a:lnTo>
                  <a:lnTo>
                    <a:pt x="128270" y="12700"/>
                  </a:lnTo>
                  <a:cubicBezTo>
                    <a:pt x="64389" y="12700"/>
                    <a:pt x="12700" y="64262"/>
                    <a:pt x="12700" y="127889"/>
                  </a:cubicBezTo>
                  <a:close/>
                </a:path>
              </a:pathLst>
            </a:custGeom>
            <a:solidFill>
              <a:srgbClr val="CECEC9"/>
            </a:solidFill>
          </p:spPr>
        </p:sp>
      </p:grpSp>
      <p:sp>
        <p:nvSpPr>
          <p:cNvPr name="TextBox 22" id="22"/>
          <p:cNvSpPr txBox="true"/>
          <p:nvPr/>
        </p:nvSpPr>
        <p:spPr>
          <a:xfrm rot="0">
            <a:off x="985950" y="5275200"/>
            <a:ext cx="2712600" cy="357450"/>
          </a:xfrm>
          <a:prstGeom prst="rect">
            <a:avLst/>
          </a:prstGeom>
        </p:spPr>
        <p:txBody>
          <a:bodyPr anchor="t" rtlCol="false" tIns="0" lIns="0" bIns="0" rIns="0">
            <a:spAutoFit/>
          </a:bodyPr>
          <a:lstStyle/>
          <a:p>
            <a:pPr algn="l">
              <a:lnSpc>
                <a:spcPts val="2625"/>
              </a:lnSpc>
            </a:pPr>
            <a:r>
              <a:rPr lang="en-US" b="true" sz="2125" spc="-1">
                <a:solidFill>
                  <a:srgbClr val="272525"/>
                </a:solidFill>
                <a:latin typeface="Arimo Bold"/>
                <a:ea typeface="Arimo Bold"/>
                <a:cs typeface="Arimo Bold"/>
                <a:sym typeface="Arimo Bold"/>
              </a:rPr>
              <a:t>Access Services</a:t>
            </a:r>
          </a:p>
        </p:txBody>
      </p:sp>
      <p:sp>
        <p:nvSpPr>
          <p:cNvPr name="TextBox 23" id="23"/>
          <p:cNvSpPr txBox="true"/>
          <p:nvPr/>
        </p:nvSpPr>
        <p:spPr>
          <a:xfrm rot="0">
            <a:off x="985950" y="5696475"/>
            <a:ext cx="4393350" cy="1107525"/>
          </a:xfrm>
          <a:prstGeom prst="rect">
            <a:avLst/>
          </a:prstGeom>
        </p:spPr>
        <p:txBody>
          <a:bodyPr anchor="t" rtlCol="false" tIns="0" lIns="0" bIns="0" rIns="0">
            <a:spAutoFit/>
          </a:bodyPr>
          <a:lstStyle/>
          <a:p>
            <a:pPr algn="l">
              <a:lnSpc>
                <a:spcPts val="2686"/>
              </a:lnSpc>
            </a:pPr>
            <a:r>
              <a:rPr lang="en-US" sz="1687" spc="-1">
                <a:solidFill>
                  <a:srgbClr val="272525"/>
                </a:solidFill>
                <a:latin typeface="Lato"/>
                <a:ea typeface="Lato"/>
                <a:cs typeface="Lato"/>
                <a:sym typeface="Lato"/>
              </a:rPr>
              <a:t>Utilize Agri Vision's suite of services, such as weather monitoring and precision farming tools, to optimize your operations.</a:t>
            </a:r>
          </a:p>
        </p:txBody>
      </p:sp>
      <p:grpSp>
        <p:nvGrpSpPr>
          <p:cNvPr name="Group 24" id="24"/>
          <p:cNvGrpSpPr/>
          <p:nvPr/>
        </p:nvGrpSpPr>
        <p:grpSpPr>
          <a:xfrm rot="0">
            <a:off x="5818687" y="5062687"/>
            <a:ext cx="4856025" cy="1972425"/>
            <a:chOff x="0" y="0"/>
            <a:chExt cx="6474700" cy="2629900"/>
          </a:xfrm>
        </p:grpSpPr>
        <p:sp>
          <p:nvSpPr>
            <p:cNvPr name="Freeform 25" id="25"/>
            <p:cNvSpPr/>
            <p:nvPr/>
          </p:nvSpPr>
          <p:spPr>
            <a:xfrm flipH="false" flipV="false" rot="0">
              <a:off x="6350" y="6350"/>
              <a:ext cx="6462014" cy="2617216"/>
            </a:xfrm>
            <a:custGeom>
              <a:avLst/>
              <a:gdLst/>
              <a:ahLst/>
              <a:cxnLst/>
              <a:rect r="r" b="b" t="t" l="l"/>
              <a:pathLst>
                <a:path h="2617216" w="6462014">
                  <a:moveTo>
                    <a:pt x="0" y="121539"/>
                  </a:moveTo>
                  <a:cubicBezTo>
                    <a:pt x="0" y="54356"/>
                    <a:pt x="54610" y="0"/>
                    <a:pt x="121920" y="0"/>
                  </a:cubicBezTo>
                  <a:lnTo>
                    <a:pt x="6340094" y="0"/>
                  </a:lnTo>
                  <a:cubicBezTo>
                    <a:pt x="6407404" y="0"/>
                    <a:pt x="6462014" y="54356"/>
                    <a:pt x="6462014" y="121539"/>
                  </a:cubicBezTo>
                  <a:lnTo>
                    <a:pt x="6462014" y="2495677"/>
                  </a:lnTo>
                  <a:cubicBezTo>
                    <a:pt x="6462014" y="2562733"/>
                    <a:pt x="6407404" y="2617216"/>
                    <a:pt x="6340094" y="2617216"/>
                  </a:cubicBezTo>
                  <a:lnTo>
                    <a:pt x="121920" y="2617216"/>
                  </a:lnTo>
                  <a:cubicBezTo>
                    <a:pt x="54610" y="2617216"/>
                    <a:pt x="0" y="2562860"/>
                    <a:pt x="0" y="2495677"/>
                  </a:cubicBezTo>
                  <a:close/>
                </a:path>
              </a:pathLst>
            </a:custGeom>
            <a:solidFill>
              <a:srgbClr val="E8E8E3"/>
            </a:solidFill>
          </p:spPr>
        </p:sp>
        <p:sp>
          <p:nvSpPr>
            <p:cNvPr name="Freeform 26" id="26"/>
            <p:cNvSpPr/>
            <p:nvPr/>
          </p:nvSpPr>
          <p:spPr>
            <a:xfrm flipH="false" flipV="false" rot="0">
              <a:off x="0" y="0"/>
              <a:ext cx="6474714" cy="2629916"/>
            </a:xfrm>
            <a:custGeom>
              <a:avLst/>
              <a:gdLst/>
              <a:ahLst/>
              <a:cxnLst/>
              <a:rect r="r" b="b" t="t" l="l"/>
              <a:pathLst>
                <a:path h="2629916" w="6474714">
                  <a:moveTo>
                    <a:pt x="0" y="127889"/>
                  </a:moveTo>
                  <a:cubicBezTo>
                    <a:pt x="0" y="57277"/>
                    <a:pt x="57404" y="0"/>
                    <a:pt x="128270" y="0"/>
                  </a:cubicBezTo>
                  <a:lnTo>
                    <a:pt x="6346444" y="0"/>
                  </a:lnTo>
                  <a:lnTo>
                    <a:pt x="6346444" y="6350"/>
                  </a:lnTo>
                  <a:lnTo>
                    <a:pt x="6346444" y="0"/>
                  </a:lnTo>
                  <a:cubicBezTo>
                    <a:pt x="6417183" y="0"/>
                    <a:pt x="6474714" y="57277"/>
                    <a:pt x="6474714" y="127889"/>
                  </a:cubicBezTo>
                  <a:lnTo>
                    <a:pt x="6468364" y="127889"/>
                  </a:lnTo>
                  <a:lnTo>
                    <a:pt x="6474714" y="127889"/>
                  </a:lnTo>
                  <a:lnTo>
                    <a:pt x="6474714" y="2502027"/>
                  </a:lnTo>
                  <a:lnTo>
                    <a:pt x="6468364" y="2502027"/>
                  </a:lnTo>
                  <a:lnTo>
                    <a:pt x="6474714" y="2502027"/>
                  </a:lnTo>
                  <a:cubicBezTo>
                    <a:pt x="6474714" y="2572639"/>
                    <a:pt x="6417310" y="2629916"/>
                    <a:pt x="6346444" y="2629916"/>
                  </a:cubicBezTo>
                  <a:lnTo>
                    <a:pt x="6346444" y="2623566"/>
                  </a:lnTo>
                  <a:lnTo>
                    <a:pt x="6346444" y="2629916"/>
                  </a:lnTo>
                  <a:lnTo>
                    <a:pt x="128270" y="2629916"/>
                  </a:lnTo>
                  <a:lnTo>
                    <a:pt x="128270" y="2623566"/>
                  </a:lnTo>
                  <a:lnTo>
                    <a:pt x="128270" y="2629916"/>
                  </a:lnTo>
                  <a:cubicBezTo>
                    <a:pt x="57531" y="2629916"/>
                    <a:pt x="0" y="2572639"/>
                    <a:pt x="0" y="2502027"/>
                  </a:cubicBezTo>
                  <a:lnTo>
                    <a:pt x="0" y="127889"/>
                  </a:lnTo>
                  <a:lnTo>
                    <a:pt x="6350" y="127889"/>
                  </a:lnTo>
                  <a:lnTo>
                    <a:pt x="0" y="127889"/>
                  </a:lnTo>
                  <a:moveTo>
                    <a:pt x="12700" y="127889"/>
                  </a:moveTo>
                  <a:lnTo>
                    <a:pt x="12700" y="2502027"/>
                  </a:lnTo>
                  <a:lnTo>
                    <a:pt x="6350" y="2502027"/>
                  </a:lnTo>
                  <a:lnTo>
                    <a:pt x="12700" y="2502027"/>
                  </a:lnTo>
                  <a:cubicBezTo>
                    <a:pt x="12700" y="2565654"/>
                    <a:pt x="64389" y="2617216"/>
                    <a:pt x="128270" y="2617216"/>
                  </a:cubicBezTo>
                  <a:lnTo>
                    <a:pt x="6346444" y="2617216"/>
                  </a:lnTo>
                  <a:cubicBezTo>
                    <a:pt x="6410198" y="2617216"/>
                    <a:pt x="6462014" y="2565654"/>
                    <a:pt x="6462014" y="2502027"/>
                  </a:cubicBezTo>
                  <a:lnTo>
                    <a:pt x="6462014" y="127889"/>
                  </a:lnTo>
                  <a:cubicBezTo>
                    <a:pt x="6462014" y="64262"/>
                    <a:pt x="6410325" y="12700"/>
                    <a:pt x="6346444" y="12700"/>
                  </a:cubicBezTo>
                  <a:lnTo>
                    <a:pt x="128270" y="12700"/>
                  </a:lnTo>
                  <a:lnTo>
                    <a:pt x="128270" y="6350"/>
                  </a:lnTo>
                  <a:lnTo>
                    <a:pt x="128270" y="12700"/>
                  </a:lnTo>
                  <a:cubicBezTo>
                    <a:pt x="64389" y="12700"/>
                    <a:pt x="12700" y="64262"/>
                    <a:pt x="12700" y="127889"/>
                  </a:cubicBezTo>
                  <a:close/>
                </a:path>
              </a:pathLst>
            </a:custGeom>
            <a:solidFill>
              <a:srgbClr val="CECEC9"/>
            </a:solidFill>
          </p:spPr>
        </p:sp>
      </p:grpSp>
      <p:sp>
        <p:nvSpPr>
          <p:cNvPr name="TextBox 27" id="27"/>
          <p:cNvSpPr txBox="true"/>
          <p:nvPr/>
        </p:nvSpPr>
        <p:spPr>
          <a:xfrm rot="0">
            <a:off x="6049800" y="5275200"/>
            <a:ext cx="2712600" cy="357450"/>
          </a:xfrm>
          <a:prstGeom prst="rect">
            <a:avLst/>
          </a:prstGeom>
        </p:spPr>
        <p:txBody>
          <a:bodyPr anchor="t" rtlCol="false" tIns="0" lIns="0" bIns="0" rIns="0">
            <a:spAutoFit/>
          </a:bodyPr>
          <a:lstStyle/>
          <a:p>
            <a:pPr algn="l">
              <a:lnSpc>
                <a:spcPts val="2625"/>
              </a:lnSpc>
            </a:pPr>
            <a:r>
              <a:rPr lang="en-US" b="true" sz="2125" spc="-1">
                <a:solidFill>
                  <a:srgbClr val="272525"/>
                </a:solidFill>
                <a:latin typeface="Arimo Bold"/>
                <a:ea typeface="Arimo Bold"/>
                <a:cs typeface="Arimo Bold"/>
                <a:sym typeface="Arimo Bold"/>
              </a:rPr>
              <a:t>Buy Items</a:t>
            </a:r>
          </a:p>
        </p:txBody>
      </p:sp>
      <p:sp>
        <p:nvSpPr>
          <p:cNvPr name="TextBox 28" id="28"/>
          <p:cNvSpPr txBox="true"/>
          <p:nvPr/>
        </p:nvSpPr>
        <p:spPr>
          <a:xfrm rot="0">
            <a:off x="6049800" y="5696475"/>
            <a:ext cx="4393350" cy="1107525"/>
          </a:xfrm>
          <a:prstGeom prst="rect">
            <a:avLst/>
          </a:prstGeom>
        </p:spPr>
        <p:txBody>
          <a:bodyPr anchor="t" rtlCol="false" tIns="0" lIns="0" bIns="0" rIns="0">
            <a:spAutoFit/>
          </a:bodyPr>
          <a:lstStyle/>
          <a:p>
            <a:pPr algn="l">
              <a:lnSpc>
                <a:spcPts val="2686"/>
              </a:lnSpc>
            </a:pPr>
            <a:r>
              <a:rPr lang="en-US" sz="1687" spc="-1">
                <a:solidFill>
                  <a:srgbClr val="272525"/>
                </a:solidFill>
                <a:latin typeface="Lato"/>
                <a:ea typeface="Lato"/>
                <a:cs typeface="Lato"/>
                <a:sym typeface="Lato"/>
              </a:rPr>
              <a:t>Purchase essential items like seeds, pesticides, and rent farming equipment directly through the platform.</a:t>
            </a:r>
          </a:p>
        </p:txBody>
      </p:sp>
      <p:grpSp>
        <p:nvGrpSpPr>
          <p:cNvPr name="Group 29" id="29"/>
          <p:cNvGrpSpPr/>
          <p:nvPr/>
        </p:nvGrpSpPr>
        <p:grpSpPr>
          <a:xfrm rot="0">
            <a:off x="754838" y="7243387"/>
            <a:ext cx="9919875" cy="2449875"/>
            <a:chOff x="0" y="0"/>
            <a:chExt cx="13226500" cy="3266500"/>
          </a:xfrm>
        </p:grpSpPr>
        <p:sp>
          <p:nvSpPr>
            <p:cNvPr name="Freeform 30" id="30"/>
            <p:cNvSpPr/>
            <p:nvPr/>
          </p:nvSpPr>
          <p:spPr>
            <a:xfrm flipH="false" flipV="false" rot="0">
              <a:off x="6350" y="6350"/>
              <a:ext cx="13213842" cy="3253867"/>
            </a:xfrm>
            <a:custGeom>
              <a:avLst/>
              <a:gdLst/>
              <a:ahLst/>
              <a:cxnLst/>
              <a:rect r="r" b="b" t="t" l="l"/>
              <a:pathLst>
                <a:path h="3253867" w="13213842">
                  <a:moveTo>
                    <a:pt x="0" y="121539"/>
                  </a:moveTo>
                  <a:cubicBezTo>
                    <a:pt x="0" y="54356"/>
                    <a:pt x="54610" y="0"/>
                    <a:pt x="121920" y="0"/>
                  </a:cubicBezTo>
                  <a:lnTo>
                    <a:pt x="13091922" y="0"/>
                  </a:lnTo>
                  <a:cubicBezTo>
                    <a:pt x="13159232" y="0"/>
                    <a:pt x="13213842" y="54356"/>
                    <a:pt x="13213842" y="121539"/>
                  </a:cubicBezTo>
                  <a:lnTo>
                    <a:pt x="13213842" y="3132328"/>
                  </a:lnTo>
                  <a:cubicBezTo>
                    <a:pt x="13213842" y="3199384"/>
                    <a:pt x="13159232" y="3253867"/>
                    <a:pt x="13091922" y="3253867"/>
                  </a:cubicBezTo>
                  <a:lnTo>
                    <a:pt x="121920" y="3253867"/>
                  </a:lnTo>
                  <a:cubicBezTo>
                    <a:pt x="54610" y="3253867"/>
                    <a:pt x="0" y="3199511"/>
                    <a:pt x="0" y="3132328"/>
                  </a:cubicBezTo>
                  <a:close/>
                </a:path>
              </a:pathLst>
            </a:custGeom>
            <a:solidFill>
              <a:srgbClr val="E8E8E3"/>
            </a:solidFill>
          </p:spPr>
        </p:sp>
        <p:sp>
          <p:nvSpPr>
            <p:cNvPr name="Freeform 31" id="31"/>
            <p:cNvSpPr/>
            <p:nvPr/>
          </p:nvSpPr>
          <p:spPr>
            <a:xfrm flipH="false" flipV="false" rot="0">
              <a:off x="0" y="0"/>
              <a:ext cx="13226542" cy="3266567"/>
            </a:xfrm>
            <a:custGeom>
              <a:avLst/>
              <a:gdLst/>
              <a:ahLst/>
              <a:cxnLst/>
              <a:rect r="r" b="b" t="t" l="l"/>
              <a:pathLst>
                <a:path h="3266567" w="13226542">
                  <a:moveTo>
                    <a:pt x="0" y="127889"/>
                  </a:moveTo>
                  <a:cubicBezTo>
                    <a:pt x="0" y="57277"/>
                    <a:pt x="57404" y="0"/>
                    <a:pt x="128270" y="0"/>
                  </a:cubicBezTo>
                  <a:lnTo>
                    <a:pt x="13098272" y="0"/>
                  </a:lnTo>
                  <a:lnTo>
                    <a:pt x="13098272" y="6350"/>
                  </a:lnTo>
                  <a:lnTo>
                    <a:pt x="13098272" y="0"/>
                  </a:lnTo>
                  <a:cubicBezTo>
                    <a:pt x="13169137" y="0"/>
                    <a:pt x="13226542" y="57277"/>
                    <a:pt x="13226542" y="127889"/>
                  </a:cubicBezTo>
                  <a:lnTo>
                    <a:pt x="13220192" y="127889"/>
                  </a:lnTo>
                  <a:lnTo>
                    <a:pt x="13226542" y="127889"/>
                  </a:lnTo>
                  <a:lnTo>
                    <a:pt x="13226542" y="3138678"/>
                  </a:lnTo>
                  <a:lnTo>
                    <a:pt x="13220192" y="3138678"/>
                  </a:lnTo>
                  <a:lnTo>
                    <a:pt x="13226542" y="3138678"/>
                  </a:lnTo>
                  <a:cubicBezTo>
                    <a:pt x="13226542" y="3209290"/>
                    <a:pt x="13169137" y="3266567"/>
                    <a:pt x="13098272" y="3266567"/>
                  </a:cubicBezTo>
                  <a:lnTo>
                    <a:pt x="13098272" y="3260217"/>
                  </a:lnTo>
                  <a:lnTo>
                    <a:pt x="13098272" y="3266567"/>
                  </a:lnTo>
                  <a:lnTo>
                    <a:pt x="128270" y="3266567"/>
                  </a:lnTo>
                  <a:lnTo>
                    <a:pt x="128270" y="3260217"/>
                  </a:lnTo>
                  <a:lnTo>
                    <a:pt x="128270" y="3266567"/>
                  </a:lnTo>
                  <a:cubicBezTo>
                    <a:pt x="57404" y="3266440"/>
                    <a:pt x="0" y="3209290"/>
                    <a:pt x="0" y="3138678"/>
                  </a:cubicBezTo>
                  <a:lnTo>
                    <a:pt x="0" y="127889"/>
                  </a:lnTo>
                  <a:lnTo>
                    <a:pt x="6350" y="127889"/>
                  </a:lnTo>
                  <a:lnTo>
                    <a:pt x="0" y="127889"/>
                  </a:lnTo>
                  <a:moveTo>
                    <a:pt x="12700" y="127889"/>
                  </a:moveTo>
                  <a:lnTo>
                    <a:pt x="12700" y="3138678"/>
                  </a:lnTo>
                  <a:lnTo>
                    <a:pt x="6350" y="3138678"/>
                  </a:lnTo>
                  <a:lnTo>
                    <a:pt x="12700" y="3138678"/>
                  </a:lnTo>
                  <a:cubicBezTo>
                    <a:pt x="12700" y="3202305"/>
                    <a:pt x="64389" y="3253867"/>
                    <a:pt x="128270" y="3253867"/>
                  </a:cubicBezTo>
                  <a:lnTo>
                    <a:pt x="13098272" y="3253867"/>
                  </a:lnTo>
                  <a:cubicBezTo>
                    <a:pt x="13162153" y="3253867"/>
                    <a:pt x="13213842" y="3202305"/>
                    <a:pt x="13213842" y="3138678"/>
                  </a:cubicBezTo>
                  <a:lnTo>
                    <a:pt x="13213842" y="127889"/>
                  </a:lnTo>
                  <a:cubicBezTo>
                    <a:pt x="13213842" y="64262"/>
                    <a:pt x="13162153" y="12700"/>
                    <a:pt x="13098272" y="12700"/>
                  </a:cubicBezTo>
                  <a:lnTo>
                    <a:pt x="128270" y="12700"/>
                  </a:lnTo>
                  <a:lnTo>
                    <a:pt x="128270" y="6350"/>
                  </a:lnTo>
                  <a:lnTo>
                    <a:pt x="128270" y="12700"/>
                  </a:lnTo>
                  <a:cubicBezTo>
                    <a:pt x="64389" y="12700"/>
                    <a:pt x="12700" y="64262"/>
                    <a:pt x="12700" y="127889"/>
                  </a:cubicBezTo>
                  <a:close/>
                </a:path>
              </a:pathLst>
            </a:custGeom>
            <a:solidFill>
              <a:srgbClr val="CECEC9"/>
            </a:solidFill>
          </p:spPr>
        </p:sp>
      </p:grpSp>
      <p:sp>
        <p:nvSpPr>
          <p:cNvPr name="TextBox 32" id="32"/>
          <p:cNvSpPr txBox="true"/>
          <p:nvPr/>
        </p:nvSpPr>
        <p:spPr>
          <a:xfrm rot="0">
            <a:off x="985950" y="7455450"/>
            <a:ext cx="3278700" cy="357450"/>
          </a:xfrm>
          <a:prstGeom prst="rect">
            <a:avLst/>
          </a:prstGeom>
        </p:spPr>
        <p:txBody>
          <a:bodyPr anchor="t" rtlCol="false" tIns="0" lIns="0" bIns="0" rIns="0">
            <a:spAutoFit/>
          </a:bodyPr>
          <a:lstStyle/>
          <a:p>
            <a:pPr algn="l">
              <a:lnSpc>
                <a:spcPts val="2625"/>
              </a:lnSpc>
            </a:pPr>
            <a:r>
              <a:rPr lang="en-US" b="true" sz="2125" spc="-1">
                <a:solidFill>
                  <a:srgbClr val="272525"/>
                </a:solidFill>
                <a:latin typeface="Arimo Bold"/>
                <a:ea typeface="Arimo Bold"/>
                <a:cs typeface="Arimo Bold"/>
                <a:sym typeface="Arimo Bold"/>
              </a:rPr>
              <a:t>Engage with Customers</a:t>
            </a:r>
          </a:p>
        </p:txBody>
      </p:sp>
      <p:sp>
        <p:nvSpPr>
          <p:cNvPr name="TextBox 33" id="33"/>
          <p:cNvSpPr txBox="true"/>
          <p:nvPr/>
        </p:nvSpPr>
        <p:spPr>
          <a:xfrm rot="0">
            <a:off x="985950" y="7877175"/>
            <a:ext cx="9457200" cy="1107525"/>
          </a:xfrm>
          <a:prstGeom prst="rect">
            <a:avLst/>
          </a:prstGeom>
        </p:spPr>
        <p:txBody>
          <a:bodyPr anchor="t" rtlCol="false" tIns="0" lIns="0" bIns="0" rIns="0">
            <a:spAutoFit/>
          </a:bodyPr>
          <a:lstStyle/>
          <a:p>
            <a:pPr algn="l">
              <a:lnSpc>
                <a:spcPts val="2686"/>
              </a:lnSpc>
            </a:pPr>
            <a:r>
              <a:rPr lang="en-US" sz="1687" spc="-1">
                <a:solidFill>
                  <a:srgbClr val="272525"/>
                </a:solidFill>
                <a:latin typeface="Lato"/>
                <a:ea typeface="Lato"/>
                <a:cs typeface="Lato"/>
                <a:sym typeface="Lato"/>
              </a:rPr>
              <a:t>Build a strong connection with your customers by engaging with them through the platform. Respond to inquiries, provide personalized recommendations, and gather feedback to improve your products and services.</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Freeform 5" id="5" descr="preencoded.png"/>
          <p:cNvSpPr/>
          <p:nvPr/>
        </p:nvSpPr>
        <p:spPr>
          <a:xfrm flipH="false" flipV="false" rot="0">
            <a:off x="0" y="0"/>
            <a:ext cx="18287550" cy="4638075"/>
          </a:xfrm>
          <a:custGeom>
            <a:avLst/>
            <a:gdLst/>
            <a:ahLst/>
            <a:cxnLst/>
            <a:rect r="r" b="b" t="t" l="l"/>
            <a:pathLst>
              <a:path h="4638075" w="18287550">
                <a:moveTo>
                  <a:pt x="0" y="0"/>
                </a:moveTo>
                <a:lnTo>
                  <a:pt x="18287550" y="0"/>
                </a:lnTo>
                <a:lnTo>
                  <a:pt x="18287550" y="4638075"/>
                </a:lnTo>
                <a:lnTo>
                  <a:pt x="0" y="4638075"/>
                </a:lnTo>
                <a:lnTo>
                  <a:pt x="0" y="0"/>
                </a:lnTo>
                <a:close/>
              </a:path>
            </a:pathLst>
          </a:custGeom>
          <a:blipFill>
            <a:blip r:embed="rId3"/>
            <a:stretch>
              <a:fillRect l="-7187" t="-59" r="-7187" b="0"/>
            </a:stretch>
          </a:blipFill>
        </p:spPr>
      </p:sp>
      <p:sp>
        <p:nvSpPr>
          <p:cNvPr name="TextBox 6" id="6"/>
          <p:cNvSpPr txBox="true"/>
          <p:nvPr/>
        </p:nvSpPr>
        <p:spPr>
          <a:xfrm rot="0">
            <a:off x="756450" y="4852950"/>
            <a:ext cx="9656550" cy="578100"/>
          </a:xfrm>
          <a:prstGeom prst="rect">
            <a:avLst/>
          </a:prstGeom>
        </p:spPr>
        <p:txBody>
          <a:bodyPr anchor="t" rtlCol="false" tIns="0" lIns="0" bIns="0" rIns="0">
            <a:spAutoFit/>
          </a:bodyPr>
          <a:lstStyle/>
          <a:p>
            <a:pPr algn="l">
              <a:lnSpc>
                <a:spcPts val="4248"/>
              </a:lnSpc>
            </a:pPr>
            <a:r>
              <a:rPr lang="en-US" b="true" sz="3374" spc="-1">
                <a:solidFill>
                  <a:srgbClr val="312F2B"/>
                </a:solidFill>
                <a:latin typeface="Arimo Bold"/>
                <a:ea typeface="Arimo Bold"/>
                <a:cs typeface="Arimo Bold"/>
                <a:sym typeface="Arimo Bold"/>
              </a:rPr>
              <a:t>Consumer Profile:</a:t>
            </a:r>
            <a:r>
              <a:rPr lang="en-US" sz="3374" spc="-1">
                <a:solidFill>
                  <a:srgbClr val="312F2B"/>
                </a:solidFill>
                <a:latin typeface="Arimo"/>
                <a:ea typeface="Arimo"/>
                <a:cs typeface="Arimo"/>
                <a:sym typeface="Arimo"/>
              </a:rPr>
              <a:t> Personalize Your Experience</a:t>
            </a:r>
          </a:p>
        </p:txBody>
      </p:sp>
      <p:grpSp>
        <p:nvGrpSpPr>
          <p:cNvPr name="Group 7" id="7"/>
          <p:cNvGrpSpPr/>
          <p:nvPr/>
        </p:nvGrpSpPr>
        <p:grpSpPr>
          <a:xfrm rot="0">
            <a:off x="756450" y="7562250"/>
            <a:ext cx="16774650" cy="28350"/>
            <a:chOff x="0" y="0"/>
            <a:chExt cx="22366200" cy="37800"/>
          </a:xfrm>
        </p:grpSpPr>
        <p:sp>
          <p:nvSpPr>
            <p:cNvPr name="Freeform 8" id="8"/>
            <p:cNvSpPr/>
            <p:nvPr/>
          </p:nvSpPr>
          <p:spPr>
            <a:xfrm flipH="false" flipV="false" rot="0">
              <a:off x="0" y="0"/>
              <a:ext cx="22366224" cy="37846"/>
            </a:xfrm>
            <a:custGeom>
              <a:avLst/>
              <a:gdLst/>
              <a:ahLst/>
              <a:cxnLst/>
              <a:rect r="r" b="b" t="t" l="l"/>
              <a:pathLst>
                <a:path h="37846" w="22366224">
                  <a:moveTo>
                    <a:pt x="0" y="18923"/>
                  </a:moveTo>
                  <a:cubicBezTo>
                    <a:pt x="0" y="8509"/>
                    <a:pt x="8509" y="0"/>
                    <a:pt x="18923" y="0"/>
                  </a:cubicBezTo>
                  <a:lnTo>
                    <a:pt x="22347301" y="0"/>
                  </a:lnTo>
                  <a:cubicBezTo>
                    <a:pt x="22357714" y="0"/>
                    <a:pt x="22366224" y="8509"/>
                    <a:pt x="22366224" y="18923"/>
                  </a:cubicBezTo>
                  <a:cubicBezTo>
                    <a:pt x="22366224" y="29337"/>
                    <a:pt x="22357714" y="37846"/>
                    <a:pt x="22347301" y="37846"/>
                  </a:cubicBezTo>
                  <a:lnTo>
                    <a:pt x="18923" y="37846"/>
                  </a:lnTo>
                  <a:cubicBezTo>
                    <a:pt x="8509" y="37846"/>
                    <a:pt x="0" y="29337"/>
                    <a:pt x="0" y="18923"/>
                  </a:cubicBezTo>
                  <a:close/>
                </a:path>
              </a:pathLst>
            </a:custGeom>
            <a:solidFill>
              <a:srgbClr val="CECEC9"/>
            </a:solidFill>
          </p:spPr>
        </p:sp>
      </p:grpSp>
      <p:grpSp>
        <p:nvGrpSpPr>
          <p:cNvPr name="Group 9" id="9"/>
          <p:cNvGrpSpPr/>
          <p:nvPr/>
        </p:nvGrpSpPr>
        <p:grpSpPr>
          <a:xfrm rot="0">
            <a:off x="4881600" y="6805800"/>
            <a:ext cx="28350" cy="756000"/>
            <a:chOff x="0" y="0"/>
            <a:chExt cx="37800" cy="1008000"/>
          </a:xfrm>
        </p:grpSpPr>
        <p:sp>
          <p:nvSpPr>
            <p:cNvPr name="Freeform 10" id="10"/>
            <p:cNvSpPr/>
            <p:nvPr/>
          </p:nvSpPr>
          <p:spPr>
            <a:xfrm flipH="false" flipV="false" rot="0">
              <a:off x="0" y="0"/>
              <a:ext cx="37846" cy="1007999"/>
            </a:xfrm>
            <a:custGeom>
              <a:avLst/>
              <a:gdLst/>
              <a:ahLst/>
              <a:cxnLst/>
              <a:rect r="r" b="b" t="t" l="l"/>
              <a:pathLst>
                <a:path h="1007999" w="37846">
                  <a:moveTo>
                    <a:pt x="0" y="18923"/>
                  </a:moveTo>
                  <a:cubicBezTo>
                    <a:pt x="0" y="8509"/>
                    <a:pt x="8509" y="0"/>
                    <a:pt x="18923" y="0"/>
                  </a:cubicBezTo>
                  <a:cubicBezTo>
                    <a:pt x="29337" y="0"/>
                    <a:pt x="37846" y="8509"/>
                    <a:pt x="37846" y="18923"/>
                  </a:cubicBezTo>
                  <a:lnTo>
                    <a:pt x="37846" y="989076"/>
                  </a:lnTo>
                  <a:cubicBezTo>
                    <a:pt x="37846" y="999490"/>
                    <a:pt x="29337" y="1007999"/>
                    <a:pt x="18923" y="1007999"/>
                  </a:cubicBezTo>
                  <a:cubicBezTo>
                    <a:pt x="8509" y="1007999"/>
                    <a:pt x="0" y="999490"/>
                    <a:pt x="0" y="989076"/>
                  </a:cubicBezTo>
                  <a:close/>
                </a:path>
              </a:pathLst>
            </a:custGeom>
            <a:solidFill>
              <a:srgbClr val="CECEC9"/>
            </a:solidFill>
          </p:spPr>
        </p:sp>
      </p:grpSp>
      <p:grpSp>
        <p:nvGrpSpPr>
          <p:cNvPr name="Group 11" id="11"/>
          <p:cNvGrpSpPr/>
          <p:nvPr/>
        </p:nvGrpSpPr>
        <p:grpSpPr>
          <a:xfrm rot="0">
            <a:off x="4648237" y="7314487"/>
            <a:ext cx="495075" cy="495075"/>
            <a:chOff x="0" y="0"/>
            <a:chExt cx="660100" cy="660100"/>
          </a:xfrm>
        </p:grpSpPr>
        <p:sp>
          <p:nvSpPr>
            <p:cNvPr name="Freeform 12" id="12"/>
            <p:cNvSpPr/>
            <p:nvPr/>
          </p:nvSpPr>
          <p:spPr>
            <a:xfrm flipH="false" flipV="false" rot="0">
              <a:off x="6350" y="6350"/>
              <a:ext cx="647446" cy="647446"/>
            </a:xfrm>
            <a:custGeom>
              <a:avLst/>
              <a:gdLst/>
              <a:ahLst/>
              <a:cxnLst/>
              <a:rect r="r" b="b" t="t" l="l"/>
              <a:pathLst>
                <a:path h="647446" w="647446">
                  <a:moveTo>
                    <a:pt x="0" y="120904"/>
                  </a:moveTo>
                  <a:cubicBezTo>
                    <a:pt x="0" y="54102"/>
                    <a:pt x="54102" y="0"/>
                    <a:pt x="120904" y="0"/>
                  </a:cubicBezTo>
                  <a:lnTo>
                    <a:pt x="526542" y="0"/>
                  </a:lnTo>
                  <a:cubicBezTo>
                    <a:pt x="593344" y="0"/>
                    <a:pt x="647446" y="54102"/>
                    <a:pt x="647446" y="120904"/>
                  </a:cubicBezTo>
                  <a:lnTo>
                    <a:pt x="647446" y="526542"/>
                  </a:lnTo>
                  <a:cubicBezTo>
                    <a:pt x="647446" y="593344"/>
                    <a:pt x="593344" y="647446"/>
                    <a:pt x="526542" y="647446"/>
                  </a:cubicBezTo>
                  <a:lnTo>
                    <a:pt x="120904" y="647446"/>
                  </a:lnTo>
                  <a:cubicBezTo>
                    <a:pt x="54102" y="647446"/>
                    <a:pt x="0" y="593217"/>
                    <a:pt x="0" y="526542"/>
                  </a:cubicBezTo>
                  <a:close/>
                </a:path>
              </a:pathLst>
            </a:custGeom>
            <a:solidFill>
              <a:srgbClr val="E8E8E3"/>
            </a:solidFill>
          </p:spPr>
        </p:sp>
        <p:sp>
          <p:nvSpPr>
            <p:cNvPr name="Freeform 13" id="13"/>
            <p:cNvSpPr/>
            <p:nvPr/>
          </p:nvSpPr>
          <p:spPr>
            <a:xfrm flipH="false" flipV="false" rot="0">
              <a:off x="0" y="0"/>
              <a:ext cx="660146" cy="660146"/>
            </a:xfrm>
            <a:custGeom>
              <a:avLst/>
              <a:gdLst/>
              <a:ahLst/>
              <a:cxnLst/>
              <a:rect r="r" b="b" t="t" l="l"/>
              <a:pathLst>
                <a:path h="660146" w="660146">
                  <a:moveTo>
                    <a:pt x="0" y="127254"/>
                  </a:moveTo>
                  <a:cubicBezTo>
                    <a:pt x="0" y="57023"/>
                    <a:pt x="57023" y="0"/>
                    <a:pt x="127254" y="0"/>
                  </a:cubicBezTo>
                  <a:lnTo>
                    <a:pt x="532892" y="0"/>
                  </a:lnTo>
                  <a:lnTo>
                    <a:pt x="532892" y="6350"/>
                  </a:lnTo>
                  <a:lnTo>
                    <a:pt x="532892" y="0"/>
                  </a:lnTo>
                  <a:cubicBezTo>
                    <a:pt x="603123" y="0"/>
                    <a:pt x="660146" y="57023"/>
                    <a:pt x="660146" y="127254"/>
                  </a:cubicBezTo>
                  <a:lnTo>
                    <a:pt x="653796" y="127254"/>
                  </a:lnTo>
                  <a:lnTo>
                    <a:pt x="660146" y="127254"/>
                  </a:lnTo>
                  <a:lnTo>
                    <a:pt x="660146" y="532892"/>
                  </a:lnTo>
                  <a:lnTo>
                    <a:pt x="653796" y="532892"/>
                  </a:lnTo>
                  <a:lnTo>
                    <a:pt x="660146" y="532892"/>
                  </a:lnTo>
                  <a:cubicBezTo>
                    <a:pt x="660146" y="603123"/>
                    <a:pt x="603123" y="660146"/>
                    <a:pt x="532892" y="660146"/>
                  </a:cubicBezTo>
                  <a:lnTo>
                    <a:pt x="532892" y="653796"/>
                  </a:lnTo>
                  <a:lnTo>
                    <a:pt x="532892" y="660146"/>
                  </a:lnTo>
                  <a:lnTo>
                    <a:pt x="127254" y="660146"/>
                  </a:lnTo>
                  <a:lnTo>
                    <a:pt x="127254" y="653796"/>
                  </a:lnTo>
                  <a:lnTo>
                    <a:pt x="127254" y="660146"/>
                  </a:lnTo>
                  <a:cubicBezTo>
                    <a:pt x="57023" y="660146"/>
                    <a:pt x="0" y="603123"/>
                    <a:pt x="0" y="532892"/>
                  </a:cubicBezTo>
                  <a:lnTo>
                    <a:pt x="0" y="127254"/>
                  </a:lnTo>
                  <a:lnTo>
                    <a:pt x="6350" y="127254"/>
                  </a:lnTo>
                  <a:lnTo>
                    <a:pt x="0" y="127254"/>
                  </a:lnTo>
                  <a:moveTo>
                    <a:pt x="12700" y="127254"/>
                  </a:moveTo>
                  <a:lnTo>
                    <a:pt x="12700" y="532892"/>
                  </a:lnTo>
                  <a:lnTo>
                    <a:pt x="6350" y="532892"/>
                  </a:lnTo>
                  <a:lnTo>
                    <a:pt x="12700" y="532892"/>
                  </a:lnTo>
                  <a:cubicBezTo>
                    <a:pt x="12700" y="596138"/>
                    <a:pt x="64008" y="647446"/>
                    <a:pt x="127254" y="647446"/>
                  </a:cubicBezTo>
                  <a:lnTo>
                    <a:pt x="532892" y="647446"/>
                  </a:lnTo>
                  <a:cubicBezTo>
                    <a:pt x="596138" y="647446"/>
                    <a:pt x="647446" y="596138"/>
                    <a:pt x="647446" y="532892"/>
                  </a:cubicBezTo>
                  <a:lnTo>
                    <a:pt x="647446" y="127254"/>
                  </a:lnTo>
                  <a:cubicBezTo>
                    <a:pt x="647446" y="64008"/>
                    <a:pt x="596138" y="12700"/>
                    <a:pt x="532892" y="12700"/>
                  </a:cubicBezTo>
                  <a:lnTo>
                    <a:pt x="127254" y="12700"/>
                  </a:lnTo>
                  <a:lnTo>
                    <a:pt x="127254" y="6350"/>
                  </a:lnTo>
                  <a:lnTo>
                    <a:pt x="127254" y="12700"/>
                  </a:lnTo>
                  <a:cubicBezTo>
                    <a:pt x="64008" y="12700"/>
                    <a:pt x="12700" y="64008"/>
                    <a:pt x="12700" y="127254"/>
                  </a:cubicBezTo>
                  <a:close/>
                </a:path>
              </a:pathLst>
            </a:custGeom>
            <a:solidFill>
              <a:srgbClr val="CECEC9"/>
            </a:solidFill>
          </p:spPr>
        </p:sp>
      </p:grpSp>
      <p:sp>
        <p:nvSpPr>
          <p:cNvPr name="TextBox 14" id="14"/>
          <p:cNvSpPr txBox="true"/>
          <p:nvPr/>
        </p:nvSpPr>
        <p:spPr>
          <a:xfrm rot="0">
            <a:off x="4826250" y="7428825"/>
            <a:ext cx="139050" cy="295425"/>
          </a:xfrm>
          <a:prstGeom prst="rect">
            <a:avLst/>
          </a:prstGeom>
        </p:spPr>
        <p:txBody>
          <a:bodyPr anchor="t" rtlCol="false" tIns="0" lIns="0" bIns="0" rIns="0">
            <a:spAutoFit/>
          </a:bodyPr>
          <a:lstStyle/>
          <a:p>
            <a:pPr algn="ctr">
              <a:lnSpc>
                <a:spcPts val="2501"/>
              </a:lnSpc>
            </a:pPr>
            <a:r>
              <a:rPr lang="en-US" sz="2499" spc="-1">
                <a:solidFill>
                  <a:srgbClr val="272525"/>
                </a:solidFill>
                <a:latin typeface="Arimo"/>
                <a:ea typeface="Arimo"/>
                <a:cs typeface="Arimo"/>
                <a:sym typeface="Arimo"/>
              </a:rPr>
              <a:t>1</a:t>
            </a:r>
          </a:p>
        </p:txBody>
      </p:sp>
      <p:sp>
        <p:nvSpPr>
          <p:cNvPr name="TextBox 15" id="15"/>
          <p:cNvSpPr txBox="true"/>
          <p:nvPr/>
        </p:nvSpPr>
        <p:spPr>
          <a:xfrm rot="0">
            <a:off x="3545100" y="5757600"/>
            <a:ext cx="2701350" cy="356550"/>
          </a:xfrm>
          <a:prstGeom prst="rect">
            <a:avLst/>
          </a:prstGeom>
        </p:spPr>
        <p:txBody>
          <a:bodyPr anchor="t" rtlCol="false" tIns="0" lIns="0" bIns="0" rIns="0">
            <a:spAutoFit/>
          </a:bodyPr>
          <a:lstStyle/>
          <a:p>
            <a:pPr algn="ctr">
              <a:lnSpc>
                <a:spcPts val="2625"/>
              </a:lnSpc>
            </a:pPr>
            <a:r>
              <a:rPr lang="en-US" b="true" sz="2125" spc="-1">
                <a:solidFill>
                  <a:srgbClr val="272525"/>
                </a:solidFill>
                <a:latin typeface="Arimo Bold"/>
                <a:ea typeface="Arimo Bold"/>
                <a:cs typeface="Arimo Bold"/>
                <a:sym typeface="Arimo Bold"/>
              </a:rPr>
              <a:t>Edit Profile</a:t>
            </a:r>
          </a:p>
        </p:txBody>
      </p:sp>
      <p:sp>
        <p:nvSpPr>
          <p:cNvPr name="TextBox 16" id="16"/>
          <p:cNvSpPr txBox="true"/>
          <p:nvPr/>
        </p:nvSpPr>
        <p:spPr>
          <a:xfrm rot="0">
            <a:off x="972450" y="6177525"/>
            <a:ext cx="7846650" cy="411825"/>
          </a:xfrm>
          <a:prstGeom prst="rect">
            <a:avLst/>
          </a:prstGeom>
        </p:spPr>
        <p:txBody>
          <a:bodyPr anchor="t" rtlCol="false" tIns="0" lIns="0" bIns="0" rIns="0">
            <a:spAutoFit/>
          </a:bodyPr>
          <a:lstStyle/>
          <a:p>
            <a:pPr algn="ctr">
              <a:lnSpc>
                <a:spcPts val="2686"/>
              </a:lnSpc>
            </a:pPr>
            <a:r>
              <a:rPr lang="en-US" sz="1687" spc="-1">
                <a:solidFill>
                  <a:srgbClr val="272525"/>
                </a:solidFill>
                <a:latin typeface="Lato"/>
                <a:ea typeface="Lato"/>
                <a:cs typeface="Lato"/>
                <a:sym typeface="Lato"/>
              </a:rPr>
              <a:t>Customize your consumer profile with your personal information and preferences.</a:t>
            </a:r>
          </a:p>
        </p:txBody>
      </p:sp>
      <p:grpSp>
        <p:nvGrpSpPr>
          <p:cNvPr name="Group 17" id="17"/>
          <p:cNvGrpSpPr/>
          <p:nvPr/>
        </p:nvGrpSpPr>
        <p:grpSpPr>
          <a:xfrm rot="0">
            <a:off x="9129600" y="7562250"/>
            <a:ext cx="28350" cy="756000"/>
            <a:chOff x="0" y="0"/>
            <a:chExt cx="37800" cy="1008000"/>
          </a:xfrm>
        </p:grpSpPr>
        <p:sp>
          <p:nvSpPr>
            <p:cNvPr name="Freeform 18" id="18"/>
            <p:cNvSpPr/>
            <p:nvPr/>
          </p:nvSpPr>
          <p:spPr>
            <a:xfrm flipH="false" flipV="false" rot="0">
              <a:off x="0" y="0"/>
              <a:ext cx="37846" cy="1007999"/>
            </a:xfrm>
            <a:custGeom>
              <a:avLst/>
              <a:gdLst/>
              <a:ahLst/>
              <a:cxnLst/>
              <a:rect r="r" b="b" t="t" l="l"/>
              <a:pathLst>
                <a:path h="1007999" w="37846">
                  <a:moveTo>
                    <a:pt x="0" y="18923"/>
                  </a:moveTo>
                  <a:cubicBezTo>
                    <a:pt x="0" y="8509"/>
                    <a:pt x="8509" y="0"/>
                    <a:pt x="18923" y="0"/>
                  </a:cubicBezTo>
                  <a:cubicBezTo>
                    <a:pt x="29337" y="0"/>
                    <a:pt x="37846" y="8509"/>
                    <a:pt x="37846" y="18923"/>
                  </a:cubicBezTo>
                  <a:lnTo>
                    <a:pt x="37846" y="989076"/>
                  </a:lnTo>
                  <a:cubicBezTo>
                    <a:pt x="37846" y="999490"/>
                    <a:pt x="29337" y="1007999"/>
                    <a:pt x="18923" y="1007999"/>
                  </a:cubicBezTo>
                  <a:cubicBezTo>
                    <a:pt x="8509" y="1007999"/>
                    <a:pt x="0" y="999490"/>
                    <a:pt x="0" y="989076"/>
                  </a:cubicBezTo>
                  <a:close/>
                </a:path>
              </a:pathLst>
            </a:custGeom>
            <a:solidFill>
              <a:srgbClr val="CECEC9"/>
            </a:solidFill>
          </p:spPr>
        </p:sp>
      </p:grpSp>
      <p:grpSp>
        <p:nvGrpSpPr>
          <p:cNvPr name="Group 19" id="19"/>
          <p:cNvGrpSpPr/>
          <p:nvPr/>
        </p:nvGrpSpPr>
        <p:grpSpPr>
          <a:xfrm rot="0">
            <a:off x="8895788" y="7314487"/>
            <a:ext cx="495075" cy="495075"/>
            <a:chOff x="0" y="0"/>
            <a:chExt cx="660100" cy="660100"/>
          </a:xfrm>
        </p:grpSpPr>
        <p:sp>
          <p:nvSpPr>
            <p:cNvPr name="Freeform 20" id="20"/>
            <p:cNvSpPr/>
            <p:nvPr/>
          </p:nvSpPr>
          <p:spPr>
            <a:xfrm flipH="false" flipV="false" rot="0">
              <a:off x="6350" y="6350"/>
              <a:ext cx="647446" cy="647446"/>
            </a:xfrm>
            <a:custGeom>
              <a:avLst/>
              <a:gdLst/>
              <a:ahLst/>
              <a:cxnLst/>
              <a:rect r="r" b="b" t="t" l="l"/>
              <a:pathLst>
                <a:path h="647446" w="647446">
                  <a:moveTo>
                    <a:pt x="0" y="120904"/>
                  </a:moveTo>
                  <a:cubicBezTo>
                    <a:pt x="0" y="54102"/>
                    <a:pt x="54102" y="0"/>
                    <a:pt x="120904" y="0"/>
                  </a:cubicBezTo>
                  <a:lnTo>
                    <a:pt x="526542" y="0"/>
                  </a:lnTo>
                  <a:cubicBezTo>
                    <a:pt x="593344" y="0"/>
                    <a:pt x="647446" y="54102"/>
                    <a:pt x="647446" y="120904"/>
                  </a:cubicBezTo>
                  <a:lnTo>
                    <a:pt x="647446" y="526542"/>
                  </a:lnTo>
                  <a:cubicBezTo>
                    <a:pt x="647446" y="593344"/>
                    <a:pt x="593344" y="647446"/>
                    <a:pt x="526542" y="647446"/>
                  </a:cubicBezTo>
                  <a:lnTo>
                    <a:pt x="120904" y="647446"/>
                  </a:lnTo>
                  <a:cubicBezTo>
                    <a:pt x="54102" y="647446"/>
                    <a:pt x="0" y="593217"/>
                    <a:pt x="0" y="526542"/>
                  </a:cubicBezTo>
                  <a:close/>
                </a:path>
              </a:pathLst>
            </a:custGeom>
            <a:solidFill>
              <a:srgbClr val="E8E8E3"/>
            </a:solidFill>
          </p:spPr>
        </p:sp>
        <p:sp>
          <p:nvSpPr>
            <p:cNvPr name="Freeform 21" id="21"/>
            <p:cNvSpPr/>
            <p:nvPr/>
          </p:nvSpPr>
          <p:spPr>
            <a:xfrm flipH="false" flipV="false" rot="0">
              <a:off x="0" y="0"/>
              <a:ext cx="660146" cy="660146"/>
            </a:xfrm>
            <a:custGeom>
              <a:avLst/>
              <a:gdLst/>
              <a:ahLst/>
              <a:cxnLst/>
              <a:rect r="r" b="b" t="t" l="l"/>
              <a:pathLst>
                <a:path h="660146" w="660146">
                  <a:moveTo>
                    <a:pt x="0" y="127254"/>
                  </a:moveTo>
                  <a:cubicBezTo>
                    <a:pt x="0" y="57023"/>
                    <a:pt x="57023" y="0"/>
                    <a:pt x="127254" y="0"/>
                  </a:cubicBezTo>
                  <a:lnTo>
                    <a:pt x="532892" y="0"/>
                  </a:lnTo>
                  <a:lnTo>
                    <a:pt x="532892" y="6350"/>
                  </a:lnTo>
                  <a:lnTo>
                    <a:pt x="532892" y="0"/>
                  </a:lnTo>
                  <a:cubicBezTo>
                    <a:pt x="603123" y="0"/>
                    <a:pt x="660146" y="57023"/>
                    <a:pt x="660146" y="127254"/>
                  </a:cubicBezTo>
                  <a:lnTo>
                    <a:pt x="653796" y="127254"/>
                  </a:lnTo>
                  <a:lnTo>
                    <a:pt x="660146" y="127254"/>
                  </a:lnTo>
                  <a:lnTo>
                    <a:pt x="660146" y="532892"/>
                  </a:lnTo>
                  <a:lnTo>
                    <a:pt x="653796" y="532892"/>
                  </a:lnTo>
                  <a:lnTo>
                    <a:pt x="660146" y="532892"/>
                  </a:lnTo>
                  <a:cubicBezTo>
                    <a:pt x="660146" y="603123"/>
                    <a:pt x="603123" y="660146"/>
                    <a:pt x="532892" y="660146"/>
                  </a:cubicBezTo>
                  <a:lnTo>
                    <a:pt x="532892" y="653796"/>
                  </a:lnTo>
                  <a:lnTo>
                    <a:pt x="532892" y="660146"/>
                  </a:lnTo>
                  <a:lnTo>
                    <a:pt x="127254" y="660146"/>
                  </a:lnTo>
                  <a:lnTo>
                    <a:pt x="127254" y="653796"/>
                  </a:lnTo>
                  <a:lnTo>
                    <a:pt x="127254" y="660146"/>
                  </a:lnTo>
                  <a:cubicBezTo>
                    <a:pt x="57023" y="660146"/>
                    <a:pt x="0" y="603123"/>
                    <a:pt x="0" y="532892"/>
                  </a:cubicBezTo>
                  <a:lnTo>
                    <a:pt x="0" y="127254"/>
                  </a:lnTo>
                  <a:lnTo>
                    <a:pt x="6350" y="127254"/>
                  </a:lnTo>
                  <a:lnTo>
                    <a:pt x="0" y="127254"/>
                  </a:lnTo>
                  <a:moveTo>
                    <a:pt x="12700" y="127254"/>
                  </a:moveTo>
                  <a:lnTo>
                    <a:pt x="12700" y="532892"/>
                  </a:lnTo>
                  <a:lnTo>
                    <a:pt x="6350" y="532892"/>
                  </a:lnTo>
                  <a:lnTo>
                    <a:pt x="12700" y="532892"/>
                  </a:lnTo>
                  <a:cubicBezTo>
                    <a:pt x="12700" y="596138"/>
                    <a:pt x="64008" y="647446"/>
                    <a:pt x="127254" y="647446"/>
                  </a:cubicBezTo>
                  <a:lnTo>
                    <a:pt x="532892" y="647446"/>
                  </a:lnTo>
                  <a:cubicBezTo>
                    <a:pt x="596138" y="647446"/>
                    <a:pt x="647446" y="596138"/>
                    <a:pt x="647446" y="532892"/>
                  </a:cubicBezTo>
                  <a:lnTo>
                    <a:pt x="647446" y="127254"/>
                  </a:lnTo>
                  <a:cubicBezTo>
                    <a:pt x="647446" y="64008"/>
                    <a:pt x="596138" y="12700"/>
                    <a:pt x="532892" y="12700"/>
                  </a:cubicBezTo>
                  <a:lnTo>
                    <a:pt x="127254" y="12700"/>
                  </a:lnTo>
                  <a:lnTo>
                    <a:pt x="127254" y="6350"/>
                  </a:lnTo>
                  <a:lnTo>
                    <a:pt x="127254" y="12700"/>
                  </a:lnTo>
                  <a:cubicBezTo>
                    <a:pt x="64008" y="12700"/>
                    <a:pt x="12700" y="64008"/>
                    <a:pt x="12700" y="127254"/>
                  </a:cubicBezTo>
                  <a:close/>
                </a:path>
              </a:pathLst>
            </a:custGeom>
            <a:solidFill>
              <a:srgbClr val="CECEC9"/>
            </a:solidFill>
          </p:spPr>
        </p:sp>
      </p:grpSp>
      <p:sp>
        <p:nvSpPr>
          <p:cNvPr name="TextBox 22" id="22"/>
          <p:cNvSpPr txBox="true"/>
          <p:nvPr/>
        </p:nvSpPr>
        <p:spPr>
          <a:xfrm rot="0">
            <a:off x="9053100" y="7428825"/>
            <a:ext cx="180450" cy="295425"/>
          </a:xfrm>
          <a:prstGeom prst="rect">
            <a:avLst/>
          </a:prstGeom>
        </p:spPr>
        <p:txBody>
          <a:bodyPr anchor="t" rtlCol="false" tIns="0" lIns="0" bIns="0" rIns="0">
            <a:spAutoFit/>
          </a:bodyPr>
          <a:lstStyle/>
          <a:p>
            <a:pPr algn="ctr">
              <a:lnSpc>
                <a:spcPts val="2501"/>
              </a:lnSpc>
            </a:pPr>
            <a:r>
              <a:rPr lang="en-US" sz="2499" spc="-1">
                <a:solidFill>
                  <a:srgbClr val="272525"/>
                </a:solidFill>
                <a:latin typeface="Arimo"/>
                <a:ea typeface="Arimo"/>
                <a:cs typeface="Arimo"/>
                <a:sym typeface="Arimo"/>
              </a:rPr>
              <a:t>2</a:t>
            </a:r>
          </a:p>
        </p:txBody>
      </p:sp>
      <p:sp>
        <p:nvSpPr>
          <p:cNvPr name="TextBox 23" id="23"/>
          <p:cNvSpPr txBox="true"/>
          <p:nvPr/>
        </p:nvSpPr>
        <p:spPr>
          <a:xfrm rot="0">
            <a:off x="7793100" y="8516100"/>
            <a:ext cx="2701350" cy="356550"/>
          </a:xfrm>
          <a:prstGeom prst="rect">
            <a:avLst/>
          </a:prstGeom>
        </p:spPr>
        <p:txBody>
          <a:bodyPr anchor="t" rtlCol="false" tIns="0" lIns="0" bIns="0" rIns="0">
            <a:spAutoFit/>
          </a:bodyPr>
          <a:lstStyle/>
          <a:p>
            <a:pPr algn="ctr">
              <a:lnSpc>
                <a:spcPts val="2625"/>
              </a:lnSpc>
            </a:pPr>
            <a:r>
              <a:rPr lang="en-US" b="true" sz="2125" spc="-1">
                <a:solidFill>
                  <a:srgbClr val="272525"/>
                </a:solidFill>
                <a:latin typeface="Arimo Bold"/>
                <a:ea typeface="Arimo Bold"/>
                <a:cs typeface="Arimo Bold"/>
                <a:sym typeface="Arimo Bold"/>
              </a:rPr>
              <a:t>Manage Address</a:t>
            </a:r>
          </a:p>
        </p:txBody>
      </p:sp>
      <p:sp>
        <p:nvSpPr>
          <p:cNvPr name="TextBox 24" id="24"/>
          <p:cNvSpPr txBox="true"/>
          <p:nvPr/>
        </p:nvSpPr>
        <p:spPr>
          <a:xfrm rot="0">
            <a:off x="5220450" y="8935575"/>
            <a:ext cx="7846650" cy="757875"/>
          </a:xfrm>
          <a:prstGeom prst="rect">
            <a:avLst/>
          </a:prstGeom>
        </p:spPr>
        <p:txBody>
          <a:bodyPr anchor="t" rtlCol="false" tIns="0" lIns="0" bIns="0" rIns="0">
            <a:spAutoFit/>
          </a:bodyPr>
          <a:lstStyle/>
          <a:p>
            <a:pPr algn="ctr">
              <a:lnSpc>
                <a:spcPts val="2686"/>
              </a:lnSpc>
            </a:pPr>
            <a:r>
              <a:rPr lang="en-US" sz="1687" spc="-1">
                <a:solidFill>
                  <a:srgbClr val="272525"/>
                </a:solidFill>
                <a:latin typeface="Lato"/>
                <a:ea typeface="Lato"/>
                <a:cs typeface="Lato"/>
                <a:sym typeface="Lato"/>
              </a:rPr>
              <a:t>Add, update, or remove your delivery addresses to ensure your orders are sent to the correct location.</a:t>
            </a:r>
          </a:p>
        </p:txBody>
      </p:sp>
      <p:grpSp>
        <p:nvGrpSpPr>
          <p:cNvPr name="Group 25" id="25"/>
          <p:cNvGrpSpPr/>
          <p:nvPr/>
        </p:nvGrpSpPr>
        <p:grpSpPr>
          <a:xfrm rot="0">
            <a:off x="13377150" y="6805800"/>
            <a:ext cx="28350" cy="756000"/>
            <a:chOff x="0" y="0"/>
            <a:chExt cx="37800" cy="1008000"/>
          </a:xfrm>
        </p:grpSpPr>
        <p:sp>
          <p:nvSpPr>
            <p:cNvPr name="Freeform 26" id="26"/>
            <p:cNvSpPr/>
            <p:nvPr/>
          </p:nvSpPr>
          <p:spPr>
            <a:xfrm flipH="false" flipV="false" rot="0">
              <a:off x="0" y="0"/>
              <a:ext cx="37846" cy="1007999"/>
            </a:xfrm>
            <a:custGeom>
              <a:avLst/>
              <a:gdLst/>
              <a:ahLst/>
              <a:cxnLst/>
              <a:rect r="r" b="b" t="t" l="l"/>
              <a:pathLst>
                <a:path h="1007999" w="37846">
                  <a:moveTo>
                    <a:pt x="0" y="18923"/>
                  </a:moveTo>
                  <a:cubicBezTo>
                    <a:pt x="0" y="8509"/>
                    <a:pt x="8509" y="0"/>
                    <a:pt x="18923" y="0"/>
                  </a:cubicBezTo>
                  <a:cubicBezTo>
                    <a:pt x="29337" y="0"/>
                    <a:pt x="37846" y="8509"/>
                    <a:pt x="37846" y="18923"/>
                  </a:cubicBezTo>
                  <a:lnTo>
                    <a:pt x="37846" y="989076"/>
                  </a:lnTo>
                  <a:cubicBezTo>
                    <a:pt x="37846" y="999490"/>
                    <a:pt x="29337" y="1007999"/>
                    <a:pt x="18923" y="1007999"/>
                  </a:cubicBezTo>
                  <a:cubicBezTo>
                    <a:pt x="8509" y="1007999"/>
                    <a:pt x="0" y="999490"/>
                    <a:pt x="0" y="989076"/>
                  </a:cubicBezTo>
                  <a:close/>
                </a:path>
              </a:pathLst>
            </a:custGeom>
            <a:solidFill>
              <a:srgbClr val="CECEC9"/>
            </a:solidFill>
          </p:spPr>
        </p:sp>
      </p:grpSp>
      <p:grpSp>
        <p:nvGrpSpPr>
          <p:cNvPr name="Group 27" id="27"/>
          <p:cNvGrpSpPr/>
          <p:nvPr/>
        </p:nvGrpSpPr>
        <p:grpSpPr>
          <a:xfrm rot="0">
            <a:off x="13143787" y="7314487"/>
            <a:ext cx="495075" cy="495075"/>
            <a:chOff x="0" y="0"/>
            <a:chExt cx="660100" cy="660100"/>
          </a:xfrm>
        </p:grpSpPr>
        <p:sp>
          <p:nvSpPr>
            <p:cNvPr name="Freeform 28" id="28"/>
            <p:cNvSpPr/>
            <p:nvPr/>
          </p:nvSpPr>
          <p:spPr>
            <a:xfrm flipH="false" flipV="false" rot="0">
              <a:off x="6350" y="6350"/>
              <a:ext cx="647446" cy="647446"/>
            </a:xfrm>
            <a:custGeom>
              <a:avLst/>
              <a:gdLst/>
              <a:ahLst/>
              <a:cxnLst/>
              <a:rect r="r" b="b" t="t" l="l"/>
              <a:pathLst>
                <a:path h="647446" w="647446">
                  <a:moveTo>
                    <a:pt x="0" y="120904"/>
                  </a:moveTo>
                  <a:cubicBezTo>
                    <a:pt x="0" y="54102"/>
                    <a:pt x="54102" y="0"/>
                    <a:pt x="120904" y="0"/>
                  </a:cubicBezTo>
                  <a:lnTo>
                    <a:pt x="526542" y="0"/>
                  </a:lnTo>
                  <a:cubicBezTo>
                    <a:pt x="593344" y="0"/>
                    <a:pt x="647446" y="54102"/>
                    <a:pt x="647446" y="120904"/>
                  </a:cubicBezTo>
                  <a:lnTo>
                    <a:pt x="647446" y="526542"/>
                  </a:lnTo>
                  <a:cubicBezTo>
                    <a:pt x="647446" y="593344"/>
                    <a:pt x="593344" y="647446"/>
                    <a:pt x="526542" y="647446"/>
                  </a:cubicBezTo>
                  <a:lnTo>
                    <a:pt x="120904" y="647446"/>
                  </a:lnTo>
                  <a:cubicBezTo>
                    <a:pt x="54102" y="647446"/>
                    <a:pt x="0" y="593217"/>
                    <a:pt x="0" y="526542"/>
                  </a:cubicBezTo>
                  <a:close/>
                </a:path>
              </a:pathLst>
            </a:custGeom>
            <a:solidFill>
              <a:srgbClr val="E8E8E3"/>
            </a:solidFill>
          </p:spPr>
        </p:sp>
        <p:sp>
          <p:nvSpPr>
            <p:cNvPr name="Freeform 29" id="29"/>
            <p:cNvSpPr/>
            <p:nvPr/>
          </p:nvSpPr>
          <p:spPr>
            <a:xfrm flipH="false" flipV="false" rot="0">
              <a:off x="0" y="0"/>
              <a:ext cx="660146" cy="660146"/>
            </a:xfrm>
            <a:custGeom>
              <a:avLst/>
              <a:gdLst/>
              <a:ahLst/>
              <a:cxnLst/>
              <a:rect r="r" b="b" t="t" l="l"/>
              <a:pathLst>
                <a:path h="660146" w="660146">
                  <a:moveTo>
                    <a:pt x="0" y="127254"/>
                  </a:moveTo>
                  <a:cubicBezTo>
                    <a:pt x="0" y="57023"/>
                    <a:pt x="57023" y="0"/>
                    <a:pt x="127254" y="0"/>
                  </a:cubicBezTo>
                  <a:lnTo>
                    <a:pt x="532892" y="0"/>
                  </a:lnTo>
                  <a:lnTo>
                    <a:pt x="532892" y="6350"/>
                  </a:lnTo>
                  <a:lnTo>
                    <a:pt x="532892" y="0"/>
                  </a:lnTo>
                  <a:cubicBezTo>
                    <a:pt x="603123" y="0"/>
                    <a:pt x="660146" y="57023"/>
                    <a:pt x="660146" y="127254"/>
                  </a:cubicBezTo>
                  <a:lnTo>
                    <a:pt x="653796" y="127254"/>
                  </a:lnTo>
                  <a:lnTo>
                    <a:pt x="660146" y="127254"/>
                  </a:lnTo>
                  <a:lnTo>
                    <a:pt x="660146" y="532892"/>
                  </a:lnTo>
                  <a:lnTo>
                    <a:pt x="653796" y="532892"/>
                  </a:lnTo>
                  <a:lnTo>
                    <a:pt x="660146" y="532892"/>
                  </a:lnTo>
                  <a:cubicBezTo>
                    <a:pt x="660146" y="603123"/>
                    <a:pt x="603123" y="660146"/>
                    <a:pt x="532892" y="660146"/>
                  </a:cubicBezTo>
                  <a:lnTo>
                    <a:pt x="532892" y="653796"/>
                  </a:lnTo>
                  <a:lnTo>
                    <a:pt x="532892" y="660146"/>
                  </a:lnTo>
                  <a:lnTo>
                    <a:pt x="127254" y="660146"/>
                  </a:lnTo>
                  <a:lnTo>
                    <a:pt x="127254" y="653796"/>
                  </a:lnTo>
                  <a:lnTo>
                    <a:pt x="127254" y="660146"/>
                  </a:lnTo>
                  <a:cubicBezTo>
                    <a:pt x="57023" y="660146"/>
                    <a:pt x="0" y="603123"/>
                    <a:pt x="0" y="532892"/>
                  </a:cubicBezTo>
                  <a:lnTo>
                    <a:pt x="0" y="127254"/>
                  </a:lnTo>
                  <a:lnTo>
                    <a:pt x="6350" y="127254"/>
                  </a:lnTo>
                  <a:lnTo>
                    <a:pt x="0" y="127254"/>
                  </a:lnTo>
                  <a:moveTo>
                    <a:pt x="12700" y="127254"/>
                  </a:moveTo>
                  <a:lnTo>
                    <a:pt x="12700" y="532892"/>
                  </a:lnTo>
                  <a:lnTo>
                    <a:pt x="6350" y="532892"/>
                  </a:lnTo>
                  <a:lnTo>
                    <a:pt x="12700" y="532892"/>
                  </a:lnTo>
                  <a:cubicBezTo>
                    <a:pt x="12700" y="596138"/>
                    <a:pt x="64008" y="647446"/>
                    <a:pt x="127254" y="647446"/>
                  </a:cubicBezTo>
                  <a:lnTo>
                    <a:pt x="532892" y="647446"/>
                  </a:lnTo>
                  <a:cubicBezTo>
                    <a:pt x="596138" y="647446"/>
                    <a:pt x="647446" y="596138"/>
                    <a:pt x="647446" y="532892"/>
                  </a:cubicBezTo>
                  <a:lnTo>
                    <a:pt x="647446" y="127254"/>
                  </a:lnTo>
                  <a:cubicBezTo>
                    <a:pt x="647446" y="64008"/>
                    <a:pt x="596138" y="12700"/>
                    <a:pt x="532892" y="12700"/>
                  </a:cubicBezTo>
                  <a:lnTo>
                    <a:pt x="127254" y="12700"/>
                  </a:lnTo>
                  <a:lnTo>
                    <a:pt x="127254" y="6350"/>
                  </a:lnTo>
                  <a:lnTo>
                    <a:pt x="127254" y="12700"/>
                  </a:lnTo>
                  <a:cubicBezTo>
                    <a:pt x="64008" y="12700"/>
                    <a:pt x="12700" y="64008"/>
                    <a:pt x="12700" y="127254"/>
                  </a:cubicBezTo>
                  <a:close/>
                </a:path>
              </a:pathLst>
            </a:custGeom>
            <a:solidFill>
              <a:srgbClr val="CECEC9"/>
            </a:solidFill>
          </p:spPr>
        </p:sp>
      </p:grpSp>
      <p:sp>
        <p:nvSpPr>
          <p:cNvPr name="TextBox 30" id="30"/>
          <p:cNvSpPr txBox="true"/>
          <p:nvPr/>
        </p:nvSpPr>
        <p:spPr>
          <a:xfrm rot="0">
            <a:off x="13302000" y="7428825"/>
            <a:ext cx="178650" cy="295425"/>
          </a:xfrm>
          <a:prstGeom prst="rect">
            <a:avLst/>
          </a:prstGeom>
        </p:spPr>
        <p:txBody>
          <a:bodyPr anchor="t" rtlCol="false" tIns="0" lIns="0" bIns="0" rIns="0">
            <a:spAutoFit/>
          </a:bodyPr>
          <a:lstStyle/>
          <a:p>
            <a:pPr algn="ctr">
              <a:lnSpc>
                <a:spcPts val="2501"/>
              </a:lnSpc>
            </a:pPr>
            <a:r>
              <a:rPr lang="en-US" sz="2499" spc="-1">
                <a:solidFill>
                  <a:srgbClr val="272525"/>
                </a:solidFill>
                <a:latin typeface="Arimo"/>
                <a:ea typeface="Arimo"/>
                <a:cs typeface="Arimo"/>
                <a:sym typeface="Arimo"/>
              </a:rPr>
              <a:t>3</a:t>
            </a:r>
          </a:p>
        </p:txBody>
      </p:sp>
      <p:sp>
        <p:nvSpPr>
          <p:cNvPr name="TextBox 31" id="31"/>
          <p:cNvSpPr txBox="true"/>
          <p:nvPr/>
        </p:nvSpPr>
        <p:spPr>
          <a:xfrm rot="0">
            <a:off x="12040650" y="5412000"/>
            <a:ext cx="2701350" cy="356550"/>
          </a:xfrm>
          <a:prstGeom prst="rect">
            <a:avLst/>
          </a:prstGeom>
        </p:spPr>
        <p:txBody>
          <a:bodyPr anchor="t" rtlCol="false" tIns="0" lIns="0" bIns="0" rIns="0">
            <a:spAutoFit/>
          </a:bodyPr>
          <a:lstStyle/>
          <a:p>
            <a:pPr algn="ctr">
              <a:lnSpc>
                <a:spcPts val="2625"/>
              </a:lnSpc>
            </a:pPr>
            <a:r>
              <a:rPr lang="en-US" b="true" sz="2125" spc="-1">
                <a:solidFill>
                  <a:srgbClr val="272525"/>
                </a:solidFill>
                <a:latin typeface="Arimo Bold"/>
                <a:ea typeface="Arimo Bold"/>
                <a:cs typeface="Arimo Bold"/>
                <a:sym typeface="Arimo Bold"/>
              </a:rPr>
              <a:t>Buy Materials</a:t>
            </a:r>
          </a:p>
        </p:txBody>
      </p:sp>
      <p:sp>
        <p:nvSpPr>
          <p:cNvPr name="TextBox 32" id="32"/>
          <p:cNvSpPr txBox="true"/>
          <p:nvPr/>
        </p:nvSpPr>
        <p:spPr>
          <a:xfrm rot="0">
            <a:off x="9468000" y="5831475"/>
            <a:ext cx="7846650" cy="757875"/>
          </a:xfrm>
          <a:prstGeom prst="rect">
            <a:avLst/>
          </a:prstGeom>
        </p:spPr>
        <p:txBody>
          <a:bodyPr anchor="t" rtlCol="false" tIns="0" lIns="0" bIns="0" rIns="0">
            <a:spAutoFit/>
          </a:bodyPr>
          <a:lstStyle/>
          <a:p>
            <a:pPr algn="ctr">
              <a:lnSpc>
                <a:spcPts val="2686"/>
              </a:lnSpc>
            </a:pPr>
            <a:r>
              <a:rPr lang="en-US" sz="1687" spc="-1">
                <a:solidFill>
                  <a:srgbClr val="272525"/>
                </a:solidFill>
                <a:latin typeface="Lato"/>
                <a:ea typeface="Lato"/>
                <a:cs typeface="Lato"/>
                <a:sym typeface="Lato"/>
              </a:rPr>
              <a:t>Browse and purchase agricultural products directly from farmers and sellers, all in one convenient platform.</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Freeform 5" id="5" descr="preencoded.png"/>
          <p:cNvSpPr/>
          <p:nvPr/>
        </p:nvSpPr>
        <p:spPr>
          <a:xfrm flipH="false" flipV="false" rot="0">
            <a:off x="0" y="0"/>
            <a:ext cx="6857550" cy="10286550"/>
          </a:xfrm>
          <a:custGeom>
            <a:avLst/>
            <a:gdLst/>
            <a:ahLst/>
            <a:cxnLst/>
            <a:rect r="r" b="b" t="t" l="l"/>
            <a:pathLst>
              <a:path h="10286550" w="6857550">
                <a:moveTo>
                  <a:pt x="0" y="0"/>
                </a:moveTo>
                <a:lnTo>
                  <a:pt x="6857550" y="0"/>
                </a:lnTo>
                <a:lnTo>
                  <a:pt x="6857550" y="10286550"/>
                </a:lnTo>
                <a:lnTo>
                  <a:pt x="0" y="10286550"/>
                </a:lnTo>
                <a:lnTo>
                  <a:pt x="0" y="0"/>
                </a:lnTo>
                <a:close/>
              </a:path>
            </a:pathLst>
          </a:custGeom>
          <a:blipFill>
            <a:blip r:embed="rId3"/>
            <a:stretch>
              <a:fillRect l="-1" t="0" r="-1" b="0"/>
            </a:stretch>
          </a:blipFill>
        </p:spPr>
      </p:sp>
      <p:sp>
        <p:nvSpPr>
          <p:cNvPr name="TextBox 6" id="6"/>
          <p:cNvSpPr txBox="true"/>
          <p:nvPr/>
        </p:nvSpPr>
        <p:spPr>
          <a:xfrm rot="0">
            <a:off x="7850250" y="2277900"/>
            <a:ext cx="9445050" cy="1828800"/>
          </a:xfrm>
          <a:prstGeom prst="rect">
            <a:avLst/>
          </a:prstGeom>
        </p:spPr>
        <p:txBody>
          <a:bodyPr anchor="t" rtlCol="false" tIns="0" lIns="0" bIns="0" rIns="0">
            <a:spAutoFit/>
          </a:bodyPr>
          <a:lstStyle/>
          <a:p>
            <a:pPr algn="l">
              <a:lnSpc>
                <a:spcPts val="6937"/>
              </a:lnSpc>
            </a:pPr>
            <a:r>
              <a:rPr lang="en-US" b="true" sz="5562" spc="-1">
                <a:solidFill>
                  <a:srgbClr val="312F2B"/>
                </a:solidFill>
                <a:latin typeface="Arimo Bold"/>
                <a:ea typeface="Arimo Bold"/>
                <a:cs typeface="Arimo Bold"/>
                <a:sym typeface="Arimo Bold"/>
              </a:rPr>
              <a:t> Weather Monitoring </a:t>
            </a:r>
            <a:r>
              <a:rPr lang="en-US" sz="5562" spc="-1">
                <a:solidFill>
                  <a:srgbClr val="312F2B"/>
                </a:solidFill>
                <a:latin typeface="Arimo"/>
                <a:ea typeface="Arimo"/>
                <a:cs typeface="Arimo"/>
                <a:sym typeface="Arimo"/>
              </a:rPr>
              <a:t>and Precision Farming</a:t>
            </a:r>
          </a:p>
        </p:txBody>
      </p:sp>
      <p:sp>
        <p:nvSpPr>
          <p:cNvPr name="Freeform 7" id="7" descr="preencoded.png"/>
          <p:cNvSpPr/>
          <p:nvPr/>
        </p:nvSpPr>
        <p:spPr>
          <a:xfrm flipH="false" flipV="false" rot="0">
            <a:off x="7850250" y="4531950"/>
            <a:ext cx="708300" cy="708300"/>
          </a:xfrm>
          <a:custGeom>
            <a:avLst/>
            <a:gdLst/>
            <a:ahLst/>
            <a:cxnLst/>
            <a:rect r="r" b="b" t="t" l="l"/>
            <a:pathLst>
              <a:path h="708300" w="708300">
                <a:moveTo>
                  <a:pt x="0" y="0"/>
                </a:moveTo>
                <a:lnTo>
                  <a:pt x="708300" y="0"/>
                </a:lnTo>
                <a:lnTo>
                  <a:pt x="708300" y="708300"/>
                </a:lnTo>
                <a:lnTo>
                  <a:pt x="0" y="708300"/>
                </a:lnTo>
                <a:lnTo>
                  <a:pt x="0" y="0"/>
                </a:lnTo>
                <a:close/>
              </a:path>
            </a:pathLst>
          </a:custGeom>
          <a:blipFill>
            <a:blip r:embed="rId4"/>
            <a:stretch>
              <a:fillRect l="0" t="0" r="0" b="0"/>
            </a:stretch>
          </a:blipFill>
        </p:spPr>
      </p:sp>
      <p:sp>
        <p:nvSpPr>
          <p:cNvPr name="TextBox 8" id="8"/>
          <p:cNvSpPr txBox="true"/>
          <p:nvPr/>
        </p:nvSpPr>
        <p:spPr>
          <a:xfrm rot="0">
            <a:off x="7850250" y="5486100"/>
            <a:ext cx="3751650" cy="480450"/>
          </a:xfrm>
          <a:prstGeom prst="rect">
            <a:avLst/>
          </a:prstGeom>
        </p:spPr>
        <p:txBody>
          <a:bodyPr anchor="t" rtlCol="false" tIns="0" lIns="0" bIns="0" rIns="0">
            <a:spAutoFit/>
          </a:bodyPr>
          <a:lstStyle/>
          <a:p>
            <a:pPr algn="l">
              <a:lnSpc>
                <a:spcPts val="3437"/>
              </a:lnSpc>
            </a:pPr>
            <a:r>
              <a:rPr lang="en-US" b="true" sz="2750" spc="-1">
                <a:solidFill>
                  <a:srgbClr val="272525"/>
                </a:solidFill>
                <a:latin typeface="Arimo Bold"/>
                <a:ea typeface="Arimo Bold"/>
                <a:cs typeface="Arimo Bold"/>
                <a:sym typeface="Arimo Bold"/>
              </a:rPr>
              <a:t>Weather Monitoring</a:t>
            </a:r>
          </a:p>
        </p:txBody>
      </p:sp>
      <p:sp>
        <p:nvSpPr>
          <p:cNvPr name="TextBox 9" id="9"/>
          <p:cNvSpPr txBox="true"/>
          <p:nvPr/>
        </p:nvSpPr>
        <p:spPr>
          <a:xfrm rot="0">
            <a:off x="7850250" y="6042300"/>
            <a:ext cx="4509450" cy="1908575"/>
          </a:xfrm>
          <a:prstGeom prst="rect">
            <a:avLst/>
          </a:prstGeom>
        </p:spPr>
        <p:txBody>
          <a:bodyPr anchor="t" rtlCol="false" tIns="0" lIns="0" bIns="0" rIns="0">
            <a:spAutoFit/>
          </a:bodyPr>
          <a:lstStyle/>
          <a:p>
            <a:pPr algn="l">
              <a:lnSpc>
                <a:spcPts val="3886"/>
              </a:lnSpc>
            </a:pPr>
            <a:r>
              <a:rPr lang="en-US" sz="2387" spc="-1">
                <a:solidFill>
                  <a:srgbClr val="272525"/>
                </a:solidFill>
                <a:latin typeface="Lato"/>
                <a:ea typeface="Lato"/>
                <a:cs typeface="Lato"/>
                <a:sym typeface="Lato"/>
              </a:rPr>
              <a:t>Access real-time weather data and forecasts to help farmers make informed decisions about their crops and operations.</a:t>
            </a:r>
          </a:p>
        </p:txBody>
      </p:sp>
      <p:sp>
        <p:nvSpPr>
          <p:cNvPr name="Freeform 10" id="10" descr="preencoded.png"/>
          <p:cNvSpPr/>
          <p:nvPr/>
        </p:nvSpPr>
        <p:spPr>
          <a:xfrm flipH="false" flipV="false" rot="0">
            <a:off x="12785400" y="4531950"/>
            <a:ext cx="708300" cy="708300"/>
          </a:xfrm>
          <a:custGeom>
            <a:avLst/>
            <a:gdLst/>
            <a:ahLst/>
            <a:cxnLst/>
            <a:rect r="r" b="b" t="t" l="l"/>
            <a:pathLst>
              <a:path h="708300" w="708300">
                <a:moveTo>
                  <a:pt x="0" y="0"/>
                </a:moveTo>
                <a:lnTo>
                  <a:pt x="708300" y="0"/>
                </a:lnTo>
                <a:lnTo>
                  <a:pt x="708300" y="708300"/>
                </a:lnTo>
                <a:lnTo>
                  <a:pt x="0" y="708300"/>
                </a:lnTo>
                <a:lnTo>
                  <a:pt x="0" y="0"/>
                </a:lnTo>
                <a:close/>
              </a:path>
            </a:pathLst>
          </a:custGeom>
          <a:blipFill>
            <a:blip r:embed="rId5"/>
            <a:stretch>
              <a:fillRect l="0" t="0" r="0" b="0"/>
            </a:stretch>
          </a:blipFill>
        </p:spPr>
      </p:sp>
      <p:sp>
        <p:nvSpPr>
          <p:cNvPr name="TextBox 11" id="11"/>
          <p:cNvSpPr txBox="true"/>
          <p:nvPr/>
        </p:nvSpPr>
        <p:spPr>
          <a:xfrm rot="0">
            <a:off x="12785400" y="5486100"/>
            <a:ext cx="3543750" cy="480450"/>
          </a:xfrm>
          <a:prstGeom prst="rect">
            <a:avLst/>
          </a:prstGeom>
        </p:spPr>
        <p:txBody>
          <a:bodyPr anchor="t" rtlCol="false" tIns="0" lIns="0" bIns="0" rIns="0">
            <a:spAutoFit/>
          </a:bodyPr>
          <a:lstStyle/>
          <a:p>
            <a:pPr algn="l">
              <a:lnSpc>
                <a:spcPts val="3437"/>
              </a:lnSpc>
            </a:pPr>
            <a:r>
              <a:rPr lang="en-US" b="true" sz="2750" spc="-1">
                <a:solidFill>
                  <a:srgbClr val="272525"/>
                </a:solidFill>
                <a:latin typeface="Arimo Bold"/>
                <a:ea typeface="Arimo Bold"/>
                <a:cs typeface="Arimo Bold"/>
                <a:sym typeface="Arimo Bold"/>
              </a:rPr>
              <a:t>Precision Farming</a:t>
            </a:r>
          </a:p>
        </p:txBody>
      </p:sp>
      <p:sp>
        <p:nvSpPr>
          <p:cNvPr name="TextBox 12" id="12"/>
          <p:cNvSpPr txBox="true"/>
          <p:nvPr/>
        </p:nvSpPr>
        <p:spPr>
          <a:xfrm rot="0">
            <a:off x="12785400" y="6042300"/>
            <a:ext cx="4509900" cy="1908575"/>
          </a:xfrm>
          <a:prstGeom prst="rect">
            <a:avLst/>
          </a:prstGeom>
        </p:spPr>
        <p:txBody>
          <a:bodyPr anchor="t" rtlCol="false" tIns="0" lIns="0" bIns="0" rIns="0">
            <a:spAutoFit/>
          </a:bodyPr>
          <a:lstStyle/>
          <a:p>
            <a:pPr algn="l">
              <a:lnSpc>
                <a:spcPts val="3886"/>
              </a:lnSpc>
            </a:pPr>
            <a:r>
              <a:rPr lang="en-US" sz="2387" spc="-1">
                <a:solidFill>
                  <a:srgbClr val="272525"/>
                </a:solidFill>
                <a:latin typeface="Lato"/>
                <a:ea typeface="Lato"/>
                <a:cs typeface="Lato"/>
                <a:sym typeface="Lato"/>
              </a:rPr>
              <a:t>Utilize advanced technologies, such as GPS-guided tractors and drones, to optimize resource usage and increase productivity.</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Freeform 5" id="5" descr="preencoded.png"/>
          <p:cNvSpPr/>
          <p:nvPr/>
        </p:nvSpPr>
        <p:spPr>
          <a:xfrm flipH="false" flipV="false" rot="0">
            <a:off x="0" y="0"/>
            <a:ext cx="6857550" cy="10286550"/>
          </a:xfrm>
          <a:custGeom>
            <a:avLst/>
            <a:gdLst/>
            <a:ahLst/>
            <a:cxnLst/>
            <a:rect r="r" b="b" t="t" l="l"/>
            <a:pathLst>
              <a:path h="10286550" w="6857550">
                <a:moveTo>
                  <a:pt x="0" y="0"/>
                </a:moveTo>
                <a:lnTo>
                  <a:pt x="6857550" y="0"/>
                </a:lnTo>
                <a:lnTo>
                  <a:pt x="6857550" y="10286550"/>
                </a:lnTo>
                <a:lnTo>
                  <a:pt x="0" y="10286550"/>
                </a:lnTo>
                <a:lnTo>
                  <a:pt x="0" y="0"/>
                </a:lnTo>
                <a:close/>
              </a:path>
            </a:pathLst>
          </a:custGeom>
          <a:blipFill>
            <a:blip r:embed="rId3"/>
            <a:stretch>
              <a:fillRect l="-1" t="0" r="-1" b="0"/>
            </a:stretch>
          </a:blipFill>
        </p:spPr>
      </p:sp>
      <p:sp>
        <p:nvSpPr>
          <p:cNvPr name="TextBox 6" id="6"/>
          <p:cNvSpPr txBox="true"/>
          <p:nvPr/>
        </p:nvSpPr>
        <p:spPr>
          <a:xfrm rot="0">
            <a:off x="7777350" y="790650"/>
            <a:ext cx="9591300" cy="1698300"/>
          </a:xfrm>
          <a:prstGeom prst="rect">
            <a:avLst/>
          </a:prstGeom>
        </p:spPr>
        <p:txBody>
          <a:bodyPr anchor="t" rtlCol="false" tIns="0" lIns="0" bIns="0" rIns="0">
            <a:spAutoFit/>
          </a:bodyPr>
          <a:lstStyle/>
          <a:p>
            <a:pPr algn="l">
              <a:lnSpc>
                <a:spcPts val="6438"/>
              </a:lnSpc>
            </a:pPr>
            <a:r>
              <a:rPr lang="en-US" sz="5125" spc="-1">
                <a:solidFill>
                  <a:srgbClr val="312F2B"/>
                </a:solidFill>
                <a:latin typeface="Arimo"/>
                <a:ea typeface="Arimo"/>
                <a:cs typeface="Arimo"/>
                <a:sym typeface="Arimo"/>
              </a:rPr>
              <a:t>Empowering the Agricultural Ecosystem</a:t>
            </a:r>
          </a:p>
        </p:txBody>
      </p:sp>
      <p:sp>
        <p:nvSpPr>
          <p:cNvPr name="Freeform 7" id="7" descr="preencoded.png"/>
          <p:cNvSpPr/>
          <p:nvPr/>
        </p:nvSpPr>
        <p:spPr>
          <a:xfrm flipH="false" flipV="false" rot="0">
            <a:off x="7777350" y="2883600"/>
            <a:ext cx="1312650" cy="2100600"/>
          </a:xfrm>
          <a:custGeom>
            <a:avLst/>
            <a:gdLst/>
            <a:ahLst/>
            <a:cxnLst/>
            <a:rect r="r" b="b" t="t" l="l"/>
            <a:pathLst>
              <a:path h="2100600" w="1312650">
                <a:moveTo>
                  <a:pt x="0" y="0"/>
                </a:moveTo>
                <a:lnTo>
                  <a:pt x="1312650" y="0"/>
                </a:lnTo>
                <a:lnTo>
                  <a:pt x="1312650" y="2100600"/>
                </a:lnTo>
                <a:lnTo>
                  <a:pt x="0" y="2100600"/>
                </a:lnTo>
                <a:lnTo>
                  <a:pt x="0" y="0"/>
                </a:lnTo>
                <a:close/>
              </a:path>
            </a:pathLst>
          </a:custGeom>
          <a:blipFill>
            <a:blip r:embed="rId4"/>
            <a:stretch>
              <a:fillRect l="0" t="-36" r="0" b="-36"/>
            </a:stretch>
          </a:blipFill>
        </p:spPr>
      </p:sp>
      <p:sp>
        <p:nvSpPr>
          <p:cNvPr name="TextBox 8" id="8"/>
          <p:cNvSpPr txBox="true"/>
          <p:nvPr/>
        </p:nvSpPr>
        <p:spPr>
          <a:xfrm rot="0">
            <a:off x="9484200" y="3126900"/>
            <a:ext cx="3771000" cy="429000"/>
          </a:xfrm>
          <a:prstGeom prst="rect">
            <a:avLst/>
          </a:prstGeom>
        </p:spPr>
        <p:txBody>
          <a:bodyPr anchor="t" rtlCol="false" tIns="0" lIns="0" bIns="0" rIns="0">
            <a:spAutoFit/>
          </a:bodyPr>
          <a:lstStyle/>
          <a:p>
            <a:pPr algn="l">
              <a:lnSpc>
                <a:spcPts val="3188"/>
              </a:lnSpc>
            </a:pPr>
            <a:r>
              <a:rPr lang="en-US" b="true" sz="2562" spc="-1">
                <a:solidFill>
                  <a:srgbClr val="272525"/>
                </a:solidFill>
                <a:latin typeface="Arimo Bold"/>
                <a:ea typeface="Arimo Bold"/>
                <a:cs typeface="Arimo Bold"/>
                <a:sym typeface="Arimo Bold"/>
              </a:rPr>
              <a:t>Seamless Connectivity</a:t>
            </a:r>
          </a:p>
        </p:txBody>
      </p:sp>
      <p:sp>
        <p:nvSpPr>
          <p:cNvPr name="TextBox 9" id="9"/>
          <p:cNvSpPr txBox="true"/>
          <p:nvPr/>
        </p:nvSpPr>
        <p:spPr>
          <a:xfrm rot="0">
            <a:off x="9484200" y="3628125"/>
            <a:ext cx="7884450" cy="1373341"/>
          </a:xfrm>
          <a:prstGeom prst="rect">
            <a:avLst/>
          </a:prstGeom>
        </p:spPr>
        <p:txBody>
          <a:bodyPr anchor="t" rtlCol="false" tIns="0" lIns="0" bIns="0" rIns="0">
            <a:spAutoFit/>
          </a:bodyPr>
          <a:lstStyle/>
          <a:p>
            <a:pPr algn="l">
              <a:lnSpc>
                <a:spcPts val="3721"/>
              </a:lnSpc>
            </a:pPr>
            <a:r>
              <a:rPr lang="en-US" sz="2362" spc="-1">
                <a:solidFill>
                  <a:srgbClr val="272525"/>
                </a:solidFill>
                <a:latin typeface="Lato"/>
                <a:ea typeface="Lato"/>
                <a:cs typeface="Lato"/>
                <a:sym typeface="Lato"/>
              </a:rPr>
              <a:t>Agri Vision bridges the gap between farmers, sellers, and consumers, enabling efficient communication and collaboration.</a:t>
            </a:r>
          </a:p>
        </p:txBody>
      </p:sp>
      <p:sp>
        <p:nvSpPr>
          <p:cNvPr name="Freeform 10" id="10" descr="preencoded.png"/>
          <p:cNvSpPr/>
          <p:nvPr/>
        </p:nvSpPr>
        <p:spPr>
          <a:xfrm flipH="false" flipV="false" rot="0">
            <a:off x="7777350" y="4984200"/>
            <a:ext cx="1312650" cy="2100600"/>
          </a:xfrm>
          <a:custGeom>
            <a:avLst/>
            <a:gdLst/>
            <a:ahLst/>
            <a:cxnLst/>
            <a:rect r="r" b="b" t="t" l="l"/>
            <a:pathLst>
              <a:path h="2100600" w="1312650">
                <a:moveTo>
                  <a:pt x="0" y="0"/>
                </a:moveTo>
                <a:lnTo>
                  <a:pt x="1312650" y="0"/>
                </a:lnTo>
                <a:lnTo>
                  <a:pt x="1312650" y="2100600"/>
                </a:lnTo>
                <a:lnTo>
                  <a:pt x="0" y="2100600"/>
                </a:lnTo>
                <a:lnTo>
                  <a:pt x="0" y="0"/>
                </a:lnTo>
                <a:close/>
              </a:path>
            </a:pathLst>
          </a:custGeom>
          <a:blipFill>
            <a:blip r:embed="rId5"/>
            <a:stretch>
              <a:fillRect l="0" t="-36" r="0" b="-36"/>
            </a:stretch>
          </a:blipFill>
        </p:spPr>
      </p:sp>
      <p:sp>
        <p:nvSpPr>
          <p:cNvPr name="TextBox 11" id="11"/>
          <p:cNvSpPr txBox="true"/>
          <p:nvPr/>
        </p:nvSpPr>
        <p:spPr>
          <a:xfrm rot="0">
            <a:off x="9484200" y="5227950"/>
            <a:ext cx="3530700" cy="429000"/>
          </a:xfrm>
          <a:prstGeom prst="rect">
            <a:avLst/>
          </a:prstGeom>
        </p:spPr>
        <p:txBody>
          <a:bodyPr anchor="t" rtlCol="false" tIns="0" lIns="0" bIns="0" rIns="0">
            <a:spAutoFit/>
          </a:bodyPr>
          <a:lstStyle/>
          <a:p>
            <a:pPr algn="l">
              <a:lnSpc>
                <a:spcPts val="3188"/>
              </a:lnSpc>
            </a:pPr>
            <a:r>
              <a:rPr lang="en-US" b="true" sz="2562" spc="-1">
                <a:solidFill>
                  <a:srgbClr val="272525"/>
                </a:solidFill>
                <a:latin typeface="Arimo Bold"/>
                <a:ea typeface="Arimo Bold"/>
                <a:cs typeface="Arimo Bold"/>
                <a:sym typeface="Arimo Bold"/>
              </a:rPr>
              <a:t>Data-Driven Insights</a:t>
            </a:r>
          </a:p>
        </p:txBody>
      </p:sp>
      <p:sp>
        <p:nvSpPr>
          <p:cNvPr name="TextBox 12" id="12"/>
          <p:cNvSpPr txBox="true"/>
          <p:nvPr/>
        </p:nvSpPr>
        <p:spPr>
          <a:xfrm rot="0">
            <a:off x="9484200" y="5728725"/>
            <a:ext cx="7884450" cy="1373341"/>
          </a:xfrm>
          <a:prstGeom prst="rect">
            <a:avLst/>
          </a:prstGeom>
        </p:spPr>
        <p:txBody>
          <a:bodyPr anchor="t" rtlCol="false" tIns="0" lIns="0" bIns="0" rIns="0">
            <a:spAutoFit/>
          </a:bodyPr>
          <a:lstStyle/>
          <a:p>
            <a:pPr algn="l">
              <a:lnSpc>
                <a:spcPts val="3721"/>
              </a:lnSpc>
            </a:pPr>
            <a:r>
              <a:rPr lang="en-US" sz="2362" spc="-1">
                <a:solidFill>
                  <a:srgbClr val="272525"/>
                </a:solidFill>
                <a:latin typeface="Lato"/>
                <a:ea typeface="Lato"/>
                <a:cs typeface="Lato"/>
                <a:sym typeface="Lato"/>
              </a:rPr>
              <a:t>Harness the power of data analytics to make informed decisions, optimize operations, and drive sustainable growth.</a:t>
            </a:r>
          </a:p>
        </p:txBody>
      </p:sp>
      <p:sp>
        <p:nvSpPr>
          <p:cNvPr name="Freeform 13" id="13" descr="preencoded.png"/>
          <p:cNvSpPr/>
          <p:nvPr/>
        </p:nvSpPr>
        <p:spPr>
          <a:xfrm flipH="false" flipV="false" rot="0">
            <a:off x="7777350" y="7085250"/>
            <a:ext cx="1312650" cy="2353050"/>
          </a:xfrm>
          <a:custGeom>
            <a:avLst/>
            <a:gdLst/>
            <a:ahLst/>
            <a:cxnLst/>
            <a:rect r="r" b="b" t="t" l="l"/>
            <a:pathLst>
              <a:path h="2353050" w="1312650">
                <a:moveTo>
                  <a:pt x="0" y="0"/>
                </a:moveTo>
                <a:lnTo>
                  <a:pt x="1312650" y="0"/>
                </a:lnTo>
                <a:lnTo>
                  <a:pt x="1312650" y="2353050"/>
                </a:lnTo>
                <a:lnTo>
                  <a:pt x="0" y="2353050"/>
                </a:lnTo>
                <a:lnTo>
                  <a:pt x="0" y="0"/>
                </a:lnTo>
                <a:close/>
              </a:path>
            </a:pathLst>
          </a:custGeom>
          <a:blipFill>
            <a:blip r:embed="rId6"/>
            <a:stretch>
              <a:fillRect l="-76" t="0" r="-76" b="0"/>
            </a:stretch>
          </a:blipFill>
        </p:spPr>
      </p:sp>
      <p:sp>
        <p:nvSpPr>
          <p:cNvPr name="TextBox 14" id="14"/>
          <p:cNvSpPr txBox="true"/>
          <p:nvPr/>
        </p:nvSpPr>
        <p:spPr>
          <a:xfrm rot="0">
            <a:off x="9484200" y="7328550"/>
            <a:ext cx="3498750" cy="429000"/>
          </a:xfrm>
          <a:prstGeom prst="rect">
            <a:avLst/>
          </a:prstGeom>
        </p:spPr>
        <p:txBody>
          <a:bodyPr anchor="t" rtlCol="false" tIns="0" lIns="0" bIns="0" rIns="0">
            <a:spAutoFit/>
          </a:bodyPr>
          <a:lstStyle/>
          <a:p>
            <a:pPr algn="l">
              <a:lnSpc>
                <a:spcPts val="3188"/>
              </a:lnSpc>
            </a:pPr>
            <a:r>
              <a:rPr lang="en-US" b="true" sz="2562" spc="-1">
                <a:solidFill>
                  <a:srgbClr val="272525"/>
                </a:solidFill>
                <a:latin typeface="Arimo Bold"/>
                <a:ea typeface="Arimo Bold"/>
                <a:cs typeface="Arimo Bold"/>
                <a:sym typeface="Arimo Bold"/>
              </a:rPr>
              <a:t>Innovative Solutions</a:t>
            </a:r>
          </a:p>
        </p:txBody>
      </p:sp>
      <p:sp>
        <p:nvSpPr>
          <p:cNvPr name="TextBox 15" id="15"/>
          <p:cNvSpPr txBox="true"/>
          <p:nvPr/>
        </p:nvSpPr>
        <p:spPr>
          <a:xfrm rot="0">
            <a:off x="9484200" y="7829775"/>
            <a:ext cx="7884450" cy="1373341"/>
          </a:xfrm>
          <a:prstGeom prst="rect">
            <a:avLst/>
          </a:prstGeom>
        </p:spPr>
        <p:txBody>
          <a:bodyPr anchor="t" rtlCol="false" tIns="0" lIns="0" bIns="0" rIns="0">
            <a:spAutoFit/>
          </a:bodyPr>
          <a:lstStyle/>
          <a:p>
            <a:pPr algn="l">
              <a:lnSpc>
                <a:spcPts val="3721"/>
              </a:lnSpc>
            </a:pPr>
            <a:r>
              <a:rPr lang="en-US" sz="2362" spc="-1">
                <a:solidFill>
                  <a:srgbClr val="272525"/>
                </a:solidFill>
                <a:latin typeface="Lato"/>
                <a:ea typeface="Lato"/>
                <a:cs typeface="Lato"/>
                <a:sym typeface="Lato"/>
              </a:rPr>
              <a:t>Leverage cutting-edge technologies, such as IoT and AI, to revolutionize the agricultural industry and improve overall productivity.</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descr="preencoded.png"/>
          <p:cNvSpPr/>
          <p:nvPr/>
        </p:nvSpPr>
        <p:spPr>
          <a:xfrm flipH="false" flipV="false" rot="0">
            <a:off x="0" y="0"/>
            <a:ext cx="18287550" cy="10286550"/>
          </a:xfrm>
          <a:custGeom>
            <a:avLst/>
            <a:gdLst/>
            <a:ahLst/>
            <a:cxnLst/>
            <a:rect r="r" b="b" t="t" l="l"/>
            <a:pathLst>
              <a:path h="10286550" w="18287550">
                <a:moveTo>
                  <a:pt x="0" y="0"/>
                </a:moveTo>
                <a:lnTo>
                  <a:pt x="18287550" y="0"/>
                </a:lnTo>
                <a:lnTo>
                  <a:pt x="18287550" y="10286550"/>
                </a:lnTo>
                <a:lnTo>
                  <a:pt x="0" y="10286550"/>
                </a:lnTo>
                <a:lnTo>
                  <a:pt x="0" y="0"/>
                </a:lnTo>
                <a:close/>
              </a:path>
            </a:pathLst>
          </a:custGeom>
          <a:blipFill>
            <a:blip r:embed="rId2"/>
            <a:stretch>
              <a:fillRect l="0" t="0" r="0" b="0"/>
            </a:stretch>
          </a:blipFill>
        </p:spPr>
      </p:sp>
      <p:grpSp>
        <p:nvGrpSpPr>
          <p:cNvPr name="Group 3" id="3"/>
          <p:cNvGrpSpPr/>
          <p:nvPr/>
        </p:nvGrpSpPr>
        <p:grpSpPr>
          <a:xfrm rot="0">
            <a:off x="0" y="0"/>
            <a:ext cx="18287550" cy="10286550"/>
            <a:chOff x="0" y="0"/>
            <a:chExt cx="24383400" cy="13715400"/>
          </a:xfrm>
        </p:grpSpPr>
        <p:sp>
          <p:nvSpPr>
            <p:cNvPr name="Freeform 4" id="4"/>
            <p:cNvSpPr/>
            <p:nvPr/>
          </p:nvSpPr>
          <p:spPr>
            <a:xfrm flipH="false" flipV="false" rot="0">
              <a:off x="0" y="0"/>
              <a:ext cx="24383364" cy="13715364"/>
            </a:xfrm>
            <a:custGeom>
              <a:avLst/>
              <a:gdLst/>
              <a:ahLst/>
              <a:cxnLst/>
              <a:rect r="r" b="b" t="t" l="l"/>
              <a:pathLst>
                <a:path h="13715364" w="24383364">
                  <a:moveTo>
                    <a:pt x="0" y="0"/>
                  </a:moveTo>
                  <a:lnTo>
                    <a:pt x="24383364" y="0"/>
                  </a:lnTo>
                  <a:lnTo>
                    <a:pt x="24383364" y="13715364"/>
                  </a:lnTo>
                  <a:lnTo>
                    <a:pt x="0" y="13715364"/>
                  </a:lnTo>
                  <a:close/>
                </a:path>
              </a:pathLst>
            </a:custGeom>
            <a:solidFill>
              <a:srgbClr val="FFFFFF">
                <a:alpha val="94902"/>
              </a:srgbClr>
            </a:solidFill>
          </p:spPr>
        </p:sp>
      </p:grpSp>
      <p:sp>
        <p:nvSpPr>
          <p:cNvPr name="Freeform 5" id="5" descr="preencoded.png"/>
          <p:cNvSpPr/>
          <p:nvPr/>
        </p:nvSpPr>
        <p:spPr>
          <a:xfrm flipH="false" flipV="false" rot="0">
            <a:off x="0" y="0"/>
            <a:ext cx="6857550" cy="10286550"/>
          </a:xfrm>
          <a:custGeom>
            <a:avLst/>
            <a:gdLst/>
            <a:ahLst/>
            <a:cxnLst/>
            <a:rect r="r" b="b" t="t" l="l"/>
            <a:pathLst>
              <a:path h="10286550" w="6857550">
                <a:moveTo>
                  <a:pt x="0" y="0"/>
                </a:moveTo>
                <a:lnTo>
                  <a:pt x="6857550" y="0"/>
                </a:lnTo>
                <a:lnTo>
                  <a:pt x="6857550" y="10286550"/>
                </a:lnTo>
                <a:lnTo>
                  <a:pt x="0" y="10286550"/>
                </a:lnTo>
                <a:lnTo>
                  <a:pt x="0" y="0"/>
                </a:lnTo>
                <a:close/>
              </a:path>
            </a:pathLst>
          </a:custGeom>
          <a:blipFill>
            <a:blip r:embed="rId3"/>
            <a:stretch>
              <a:fillRect l="-1" t="0" r="-1" b="0"/>
            </a:stretch>
          </a:blipFill>
        </p:spPr>
      </p:sp>
      <p:sp>
        <p:nvSpPr>
          <p:cNvPr name="TextBox 6" id="6"/>
          <p:cNvSpPr txBox="true"/>
          <p:nvPr/>
        </p:nvSpPr>
        <p:spPr>
          <a:xfrm rot="0">
            <a:off x="7838550" y="715050"/>
            <a:ext cx="9468450" cy="2682900"/>
          </a:xfrm>
          <a:prstGeom prst="rect">
            <a:avLst/>
          </a:prstGeom>
        </p:spPr>
        <p:txBody>
          <a:bodyPr anchor="t" rtlCol="false" tIns="0" lIns="0" bIns="0" rIns="0">
            <a:spAutoFit/>
          </a:bodyPr>
          <a:lstStyle/>
          <a:p>
            <a:pPr algn="l">
              <a:lnSpc>
                <a:spcPts val="6873"/>
              </a:lnSpc>
            </a:pPr>
            <a:r>
              <a:rPr lang="en-US" b="true" sz="5500" spc="-1">
                <a:solidFill>
                  <a:srgbClr val="312F2B"/>
                </a:solidFill>
                <a:latin typeface="Arimo Bold"/>
                <a:ea typeface="Arimo Bold"/>
                <a:cs typeface="Arimo Bold"/>
                <a:sym typeface="Arimo Bold"/>
              </a:rPr>
              <a:t>The Vision</a:t>
            </a:r>
            <a:r>
              <a:rPr lang="en-US" sz="5500" spc="-1">
                <a:solidFill>
                  <a:srgbClr val="312F2B"/>
                </a:solidFill>
                <a:latin typeface="Arimo"/>
                <a:ea typeface="Arimo"/>
                <a:cs typeface="Arimo"/>
                <a:sym typeface="Arimo"/>
              </a:rPr>
              <a:t>: Transforming Agri-Business with Agri Vision</a:t>
            </a:r>
          </a:p>
        </p:txBody>
      </p:sp>
      <p:grpSp>
        <p:nvGrpSpPr>
          <p:cNvPr name="Group 7" id="7"/>
          <p:cNvGrpSpPr/>
          <p:nvPr/>
        </p:nvGrpSpPr>
        <p:grpSpPr>
          <a:xfrm rot="0">
            <a:off x="7833787" y="4128937"/>
            <a:ext cx="639525" cy="639525"/>
            <a:chOff x="0" y="0"/>
            <a:chExt cx="852700" cy="852700"/>
          </a:xfrm>
        </p:grpSpPr>
        <p:sp>
          <p:nvSpPr>
            <p:cNvPr name="Freeform 8" id="8"/>
            <p:cNvSpPr/>
            <p:nvPr/>
          </p:nvSpPr>
          <p:spPr>
            <a:xfrm flipH="false" flipV="false" rot="0">
              <a:off x="6350" y="6350"/>
              <a:ext cx="839978" cy="839978"/>
            </a:xfrm>
            <a:custGeom>
              <a:avLst/>
              <a:gdLst/>
              <a:ahLst/>
              <a:cxnLst/>
              <a:rect r="r" b="b" t="t" l="l"/>
              <a:pathLst>
                <a:path h="839978" w="839978">
                  <a:moveTo>
                    <a:pt x="0" y="156845"/>
                  </a:moveTo>
                  <a:cubicBezTo>
                    <a:pt x="0" y="70231"/>
                    <a:pt x="70231" y="0"/>
                    <a:pt x="156845" y="0"/>
                  </a:cubicBezTo>
                  <a:lnTo>
                    <a:pt x="683133" y="0"/>
                  </a:lnTo>
                  <a:cubicBezTo>
                    <a:pt x="769747" y="0"/>
                    <a:pt x="839978" y="70231"/>
                    <a:pt x="839978" y="156845"/>
                  </a:cubicBezTo>
                  <a:lnTo>
                    <a:pt x="839978" y="683133"/>
                  </a:lnTo>
                  <a:cubicBezTo>
                    <a:pt x="839978" y="769747"/>
                    <a:pt x="769747" y="839978"/>
                    <a:pt x="683133" y="839978"/>
                  </a:cubicBezTo>
                  <a:lnTo>
                    <a:pt x="156845" y="839978"/>
                  </a:lnTo>
                  <a:cubicBezTo>
                    <a:pt x="70231" y="839978"/>
                    <a:pt x="0" y="769747"/>
                    <a:pt x="0" y="683133"/>
                  </a:cubicBezTo>
                  <a:close/>
                </a:path>
              </a:pathLst>
            </a:custGeom>
            <a:solidFill>
              <a:srgbClr val="E8E8E3"/>
            </a:solidFill>
          </p:spPr>
        </p:sp>
        <p:sp>
          <p:nvSpPr>
            <p:cNvPr name="Freeform 9" id="9"/>
            <p:cNvSpPr/>
            <p:nvPr/>
          </p:nvSpPr>
          <p:spPr>
            <a:xfrm flipH="false" flipV="false" rot="0">
              <a:off x="0" y="0"/>
              <a:ext cx="852678" cy="852678"/>
            </a:xfrm>
            <a:custGeom>
              <a:avLst/>
              <a:gdLst/>
              <a:ahLst/>
              <a:cxnLst/>
              <a:rect r="r" b="b" t="t" l="l"/>
              <a:pathLst>
                <a:path h="852678" w="852678">
                  <a:moveTo>
                    <a:pt x="0" y="163195"/>
                  </a:moveTo>
                  <a:cubicBezTo>
                    <a:pt x="0" y="73025"/>
                    <a:pt x="73025" y="0"/>
                    <a:pt x="163195" y="0"/>
                  </a:cubicBezTo>
                  <a:lnTo>
                    <a:pt x="689483" y="0"/>
                  </a:lnTo>
                  <a:lnTo>
                    <a:pt x="689483" y="6350"/>
                  </a:lnTo>
                  <a:lnTo>
                    <a:pt x="689483" y="0"/>
                  </a:lnTo>
                  <a:lnTo>
                    <a:pt x="689483" y="6350"/>
                  </a:lnTo>
                  <a:lnTo>
                    <a:pt x="689483" y="0"/>
                  </a:lnTo>
                  <a:cubicBezTo>
                    <a:pt x="779653" y="0"/>
                    <a:pt x="852678" y="73025"/>
                    <a:pt x="852678" y="163195"/>
                  </a:cubicBezTo>
                  <a:lnTo>
                    <a:pt x="846328" y="163195"/>
                  </a:lnTo>
                  <a:lnTo>
                    <a:pt x="852678" y="163195"/>
                  </a:lnTo>
                  <a:lnTo>
                    <a:pt x="852678" y="689483"/>
                  </a:lnTo>
                  <a:lnTo>
                    <a:pt x="846328" y="689483"/>
                  </a:lnTo>
                  <a:lnTo>
                    <a:pt x="852678" y="689483"/>
                  </a:lnTo>
                  <a:cubicBezTo>
                    <a:pt x="852678" y="779653"/>
                    <a:pt x="779653" y="852678"/>
                    <a:pt x="689483" y="852678"/>
                  </a:cubicBezTo>
                  <a:lnTo>
                    <a:pt x="689483" y="846328"/>
                  </a:lnTo>
                  <a:lnTo>
                    <a:pt x="689483" y="852678"/>
                  </a:lnTo>
                  <a:lnTo>
                    <a:pt x="163195" y="852678"/>
                  </a:lnTo>
                  <a:lnTo>
                    <a:pt x="163195" y="846328"/>
                  </a:lnTo>
                  <a:lnTo>
                    <a:pt x="163195" y="852678"/>
                  </a:lnTo>
                  <a:cubicBezTo>
                    <a:pt x="73025" y="852678"/>
                    <a:pt x="0" y="779653"/>
                    <a:pt x="0" y="689483"/>
                  </a:cubicBezTo>
                  <a:lnTo>
                    <a:pt x="0" y="163195"/>
                  </a:lnTo>
                  <a:lnTo>
                    <a:pt x="6350" y="163195"/>
                  </a:lnTo>
                  <a:lnTo>
                    <a:pt x="0" y="163195"/>
                  </a:lnTo>
                  <a:moveTo>
                    <a:pt x="12700" y="163195"/>
                  </a:moveTo>
                  <a:lnTo>
                    <a:pt x="12700" y="689483"/>
                  </a:lnTo>
                  <a:lnTo>
                    <a:pt x="6350" y="689483"/>
                  </a:lnTo>
                  <a:lnTo>
                    <a:pt x="12700" y="689483"/>
                  </a:lnTo>
                  <a:cubicBezTo>
                    <a:pt x="12700" y="772541"/>
                    <a:pt x="80010" y="839978"/>
                    <a:pt x="163195" y="839978"/>
                  </a:cubicBezTo>
                  <a:lnTo>
                    <a:pt x="689483" y="839978"/>
                  </a:lnTo>
                  <a:cubicBezTo>
                    <a:pt x="772541" y="839978"/>
                    <a:pt x="839978" y="772668"/>
                    <a:pt x="839978" y="689483"/>
                  </a:cubicBezTo>
                  <a:lnTo>
                    <a:pt x="839978" y="163195"/>
                  </a:lnTo>
                  <a:cubicBezTo>
                    <a:pt x="839978" y="80010"/>
                    <a:pt x="772668" y="12700"/>
                    <a:pt x="689483" y="12700"/>
                  </a:cubicBezTo>
                  <a:lnTo>
                    <a:pt x="163195" y="12700"/>
                  </a:lnTo>
                  <a:lnTo>
                    <a:pt x="163195" y="6350"/>
                  </a:lnTo>
                  <a:lnTo>
                    <a:pt x="163195" y="12700"/>
                  </a:lnTo>
                  <a:cubicBezTo>
                    <a:pt x="80010" y="12700"/>
                    <a:pt x="12700" y="80010"/>
                    <a:pt x="12700" y="163195"/>
                  </a:cubicBezTo>
                  <a:close/>
                </a:path>
              </a:pathLst>
            </a:custGeom>
            <a:solidFill>
              <a:srgbClr val="CECEC9"/>
            </a:solidFill>
          </p:spPr>
        </p:sp>
      </p:grpSp>
      <p:sp>
        <p:nvSpPr>
          <p:cNvPr name="TextBox 10" id="10"/>
          <p:cNvSpPr txBox="true"/>
          <p:nvPr/>
        </p:nvSpPr>
        <p:spPr>
          <a:xfrm rot="0">
            <a:off x="8063100" y="4276650"/>
            <a:ext cx="180450" cy="381750"/>
          </a:xfrm>
          <a:prstGeom prst="rect">
            <a:avLst/>
          </a:prstGeom>
        </p:spPr>
        <p:txBody>
          <a:bodyPr anchor="t" rtlCol="false" tIns="0" lIns="0" bIns="0" rIns="0">
            <a:spAutoFit/>
          </a:bodyPr>
          <a:lstStyle/>
          <a:p>
            <a:pPr algn="ctr">
              <a:lnSpc>
                <a:spcPts val="3248"/>
              </a:lnSpc>
            </a:pPr>
            <a:r>
              <a:rPr lang="en-US" sz="3250" spc="-1">
                <a:solidFill>
                  <a:srgbClr val="272525"/>
                </a:solidFill>
                <a:latin typeface="Arimo"/>
                <a:ea typeface="Arimo"/>
                <a:cs typeface="Arimo"/>
                <a:sym typeface="Arimo"/>
              </a:rPr>
              <a:t>1</a:t>
            </a:r>
          </a:p>
        </p:txBody>
      </p:sp>
      <p:sp>
        <p:nvSpPr>
          <p:cNvPr name="TextBox 11" id="11"/>
          <p:cNvSpPr txBox="true"/>
          <p:nvPr/>
        </p:nvSpPr>
        <p:spPr>
          <a:xfrm rot="0">
            <a:off x="8748900" y="4095600"/>
            <a:ext cx="3683700" cy="912900"/>
          </a:xfrm>
          <a:prstGeom prst="rect">
            <a:avLst/>
          </a:prstGeom>
        </p:spPr>
        <p:txBody>
          <a:bodyPr anchor="t" rtlCol="false" tIns="0" lIns="0" bIns="0" rIns="0">
            <a:spAutoFit/>
          </a:bodyPr>
          <a:lstStyle/>
          <a:p>
            <a:pPr algn="l">
              <a:lnSpc>
                <a:spcPts val="3437"/>
              </a:lnSpc>
            </a:pPr>
            <a:r>
              <a:rPr lang="en-US" b="true" sz="2750" spc="-1">
                <a:solidFill>
                  <a:srgbClr val="272525"/>
                </a:solidFill>
                <a:latin typeface="Arimo Bold"/>
                <a:ea typeface="Arimo Bold"/>
                <a:cs typeface="Arimo Bold"/>
                <a:sym typeface="Arimo Bold"/>
              </a:rPr>
              <a:t>Empowered Farmers</a:t>
            </a:r>
          </a:p>
        </p:txBody>
      </p:sp>
      <p:sp>
        <p:nvSpPr>
          <p:cNvPr name="TextBox 12" id="12"/>
          <p:cNvSpPr txBox="true"/>
          <p:nvPr/>
        </p:nvSpPr>
        <p:spPr>
          <a:xfrm rot="0">
            <a:off x="8748900" y="5081550"/>
            <a:ext cx="3683700" cy="2831292"/>
          </a:xfrm>
          <a:prstGeom prst="rect">
            <a:avLst/>
          </a:prstGeom>
        </p:spPr>
        <p:txBody>
          <a:bodyPr anchor="t" rtlCol="false" tIns="0" lIns="0" bIns="0" rIns="0">
            <a:spAutoFit/>
          </a:bodyPr>
          <a:lstStyle/>
          <a:p>
            <a:pPr algn="l">
              <a:lnSpc>
                <a:spcPts val="3821"/>
              </a:lnSpc>
            </a:pPr>
            <a:r>
              <a:rPr lang="en-US" sz="2387" spc="-1">
                <a:solidFill>
                  <a:srgbClr val="272525"/>
                </a:solidFill>
                <a:latin typeface="Lato"/>
                <a:ea typeface="Lato"/>
                <a:cs typeface="Lato"/>
                <a:sym typeface="Lato"/>
              </a:rPr>
              <a:t>Agri Vision provides farmers with the tools and resources to streamline their operations, increase yields, and enhance profitability.</a:t>
            </a:r>
          </a:p>
        </p:txBody>
      </p:sp>
      <p:grpSp>
        <p:nvGrpSpPr>
          <p:cNvPr name="Group 13" id="13"/>
          <p:cNvGrpSpPr/>
          <p:nvPr/>
        </p:nvGrpSpPr>
        <p:grpSpPr>
          <a:xfrm rot="0">
            <a:off x="12708187" y="4128937"/>
            <a:ext cx="639525" cy="639525"/>
            <a:chOff x="0" y="0"/>
            <a:chExt cx="852700" cy="852700"/>
          </a:xfrm>
        </p:grpSpPr>
        <p:sp>
          <p:nvSpPr>
            <p:cNvPr name="Freeform 14" id="14"/>
            <p:cNvSpPr/>
            <p:nvPr/>
          </p:nvSpPr>
          <p:spPr>
            <a:xfrm flipH="false" flipV="false" rot="0">
              <a:off x="6350" y="6350"/>
              <a:ext cx="839978" cy="839978"/>
            </a:xfrm>
            <a:custGeom>
              <a:avLst/>
              <a:gdLst/>
              <a:ahLst/>
              <a:cxnLst/>
              <a:rect r="r" b="b" t="t" l="l"/>
              <a:pathLst>
                <a:path h="839978" w="839978">
                  <a:moveTo>
                    <a:pt x="0" y="156845"/>
                  </a:moveTo>
                  <a:cubicBezTo>
                    <a:pt x="0" y="70231"/>
                    <a:pt x="70231" y="0"/>
                    <a:pt x="156845" y="0"/>
                  </a:cubicBezTo>
                  <a:lnTo>
                    <a:pt x="683133" y="0"/>
                  </a:lnTo>
                  <a:cubicBezTo>
                    <a:pt x="769747" y="0"/>
                    <a:pt x="839978" y="70231"/>
                    <a:pt x="839978" y="156845"/>
                  </a:cubicBezTo>
                  <a:lnTo>
                    <a:pt x="839978" y="683133"/>
                  </a:lnTo>
                  <a:cubicBezTo>
                    <a:pt x="839978" y="769747"/>
                    <a:pt x="769747" y="839978"/>
                    <a:pt x="683133" y="839978"/>
                  </a:cubicBezTo>
                  <a:lnTo>
                    <a:pt x="156845" y="839978"/>
                  </a:lnTo>
                  <a:cubicBezTo>
                    <a:pt x="70231" y="839978"/>
                    <a:pt x="0" y="769747"/>
                    <a:pt x="0" y="683133"/>
                  </a:cubicBezTo>
                  <a:close/>
                </a:path>
              </a:pathLst>
            </a:custGeom>
            <a:solidFill>
              <a:srgbClr val="E8E8E3"/>
            </a:solidFill>
          </p:spPr>
        </p:sp>
        <p:sp>
          <p:nvSpPr>
            <p:cNvPr name="Freeform 15" id="15"/>
            <p:cNvSpPr/>
            <p:nvPr/>
          </p:nvSpPr>
          <p:spPr>
            <a:xfrm flipH="false" flipV="false" rot="0">
              <a:off x="0" y="0"/>
              <a:ext cx="852678" cy="852678"/>
            </a:xfrm>
            <a:custGeom>
              <a:avLst/>
              <a:gdLst/>
              <a:ahLst/>
              <a:cxnLst/>
              <a:rect r="r" b="b" t="t" l="l"/>
              <a:pathLst>
                <a:path h="852678" w="852678">
                  <a:moveTo>
                    <a:pt x="0" y="163195"/>
                  </a:moveTo>
                  <a:cubicBezTo>
                    <a:pt x="0" y="73025"/>
                    <a:pt x="73025" y="0"/>
                    <a:pt x="163195" y="0"/>
                  </a:cubicBezTo>
                  <a:lnTo>
                    <a:pt x="689483" y="0"/>
                  </a:lnTo>
                  <a:lnTo>
                    <a:pt x="689483" y="6350"/>
                  </a:lnTo>
                  <a:lnTo>
                    <a:pt x="689483" y="0"/>
                  </a:lnTo>
                  <a:lnTo>
                    <a:pt x="689483" y="6350"/>
                  </a:lnTo>
                  <a:lnTo>
                    <a:pt x="689483" y="0"/>
                  </a:lnTo>
                  <a:cubicBezTo>
                    <a:pt x="779653" y="0"/>
                    <a:pt x="852678" y="73025"/>
                    <a:pt x="852678" y="163195"/>
                  </a:cubicBezTo>
                  <a:lnTo>
                    <a:pt x="846328" y="163195"/>
                  </a:lnTo>
                  <a:lnTo>
                    <a:pt x="852678" y="163195"/>
                  </a:lnTo>
                  <a:lnTo>
                    <a:pt x="852678" y="689483"/>
                  </a:lnTo>
                  <a:lnTo>
                    <a:pt x="846328" y="689483"/>
                  </a:lnTo>
                  <a:lnTo>
                    <a:pt x="852678" y="689483"/>
                  </a:lnTo>
                  <a:cubicBezTo>
                    <a:pt x="852678" y="779653"/>
                    <a:pt x="779653" y="852678"/>
                    <a:pt x="689483" y="852678"/>
                  </a:cubicBezTo>
                  <a:lnTo>
                    <a:pt x="689483" y="846328"/>
                  </a:lnTo>
                  <a:lnTo>
                    <a:pt x="689483" y="852678"/>
                  </a:lnTo>
                  <a:lnTo>
                    <a:pt x="163195" y="852678"/>
                  </a:lnTo>
                  <a:lnTo>
                    <a:pt x="163195" y="846328"/>
                  </a:lnTo>
                  <a:lnTo>
                    <a:pt x="163195" y="852678"/>
                  </a:lnTo>
                  <a:cubicBezTo>
                    <a:pt x="73025" y="852678"/>
                    <a:pt x="0" y="779653"/>
                    <a:pt x="0" y="689483"/>
                  </a:cubicBezTo>
                  <a:lnTo>
                    <a:pt x="0" y="163195"/>
                  </a:lnTo>
                  <a:lnTo>
                    <a:pt x="6350" y="163195"/>
                  </a:lnTo>
                  <a:lnTo>
                    <a:pt x="0" y="163195"/>
                  </a:lnTo>
                  <a:moveTo>
                    <a:pt x="12700" y="163195"/>
                  </a:moveTo>
                  <a:lnTo>
                    <a:pt x="12700" y="689483"/>
                  </a:lnTo>
                  <a:lnTo>
                    <a:pt x="6350" y="689483"/>
                  </a:lnTo>
                  <a:lnTo>
                    <a:pt x="12700" y="689483"/>
                  </a:lnTo>
                  <a:cubicBezTo>
                    <a:pt x="12700" y="772541"/>
                    <a:pt x="80010" y="839978"/>
                    <a:pt x="163195" y="839978"/>
                  </a:cubicBezTo>
                  <a:lnTo>
                    <a:pt x="689483" y="839978"/>
                  </a:lnTo>
                  <a:cubicBezTo>
                    <a:pt x="772541" y="839978"/>
                    <a:pt x="839978" y="772668"/>
                    <a:pt x="839978" y="689483"/>
                  </a:cubicBezTo>
                  <a:lnTo>
                    <a:pt x="839978" y="163195"/>
                  </a:lnTo>
                  <a:cubicBezTo>
                    <a:pt x="839978" y="80010"/>
                    <a:pt x="772668" y="12700"/>
                    <a:pt x="689483" y="12700"/>
                  </a:cubicBezTo>
                  <a:lnTo>
                    <a:pt x="163195" y="12700"/>
                  </a:lnTo>
                  <a:lnTo>
                    <a:pt x="163195" y="6350"/>
                  </a:lnTo>
                  <a:lnTo>
                    <a:pt x="163195" y="12700"/>
                  </a:lnTo>
                  <a:cubicBezTo>
                    <a:pt x="80010" y="12700"/>
                    <a:pt x="12700" y="80010"/>
                    <a:pt x="12700" y="163195"/>
                  </a:cubicBezTo>
                  <a:close/>
                </a:path>
              </a:pathLst>
            </a:custGeom>
            <a:solidFill>
              <a:srgbClr val="CECEC9"/>
            </a:solidFill>
          </p:spPr>
        </p:sp>
      </p:grpSp>
      <p:sp>
        <p:nvSpPr>
          <p:cNvPr name="TextBox 16" id="16"/>
          <p:cNvSpPr txBox="true"/>
          <p:nvPr/>
        </p:nvSpPr>
        <p:spPr>
          <a:xfrm rot="0">
            <a:off x="12910950" y="4276650"/>
            <a:ext cx="234450" cy="381750"/>
          </a:xfrm>
          <a:prstGeom prst="rect">
            <a:avLst/>
          </a:prstGeom>
        </p:spPr>
        <p:txBody>
          <a:bodyPr anchor="t" rtlCol="false" tIns="0" lIns="0" bIns="0" rIns="0">
            <a:spAutoFit/>
          </a:bodyPr>
          <a:lstStyle/>
          <a:p>
            <a:pPr algn="ctr">
              <a:lnSpc>
                <a:spcPts val="3248"/>
              </a:lnSpc>
            </a:pPr>
            <a:r>
              <a:rPr lang="en-US" sz="3250" spc="-1">
                <a:solidFill>
                  <a:srgbClr val="272525"/>
                </a:solidFill>
                <a:latin typeface="Arimo"/>
                <a:ea typeface="Arimo"/>
                <a:cs typeface="Arimo"/>
                <a:sym typeface="Arimo"/>
              </a:rPr>
              <a:t>2</a:t>
            </a:r>
          </a:p>
        </p:txBody>
      </p:sp>
      <p:sp>
        <p:nvSpPr>
          <p:cNvPr name="TextBox 17" id="17"/>
          <p:cNvSpPr txBox="true"/>
          <p:nvPr/>
        </p:nvSpPr>
        <p:spPr>
          <a:xfrm rot="0">
            <a:off x="13623300" y="4095600"/>
            <a:ext cx="3501450" cy="475500"/>
          </a:xfrm>
          <a:prstGeom prst="rect">
            <a:avLst/>
          </a:prstGeom>
        </p:spPr>
        <p:txBody>
          <a:bodyPr anchor="t" rtlCol="false" tIns="0" lIns="0" bIns="0" rIns="0">
            <a:spAutoFit/>
          </a:bodyPr>
          <a:lstStyle/>
          <a:p>
            <a:pPr algn="l">
              <a:lnSpc>
                <a:spcPts val="3437"/>
              </a:lnSpc>
            </a:pPr>
            <a:r>
              <a:rPr lang="en-US" b="true" sz="2750" spc="-1">
                <a:solidFill>
                  <a:srgbClr val="272525"/>
                </a:solidFill>
                <a:latin typeface="Arimo Bold"/>
                <a:ea typeface="Arimo Bold"/>
                <a:cs typeface="Arimo Bold"/>
                <a:sym typeface="Arimo Bold"/>
              </a:rPr>
              <a:t>Enabled Sellers</a:t>
            </a:r>
          </a:p>
        </p:txBody>
      </p:sp>
      <p:sp>
        <p:nvSpPr>
          <p:cNvPr name="TextBox 18" id="18"/>
          <p:cNvSpPr txBox="true"/>
          <p:nvPr/>
        </p:nvSpPr>
        <p:spPr>
          <a:xfrm rot="0">
            <a:off x="13623300" y="4644150"/>
            <a:ext cx="3683700" cy="2831292"/>
          </a:xfrm>
          <a:prstGeom prst="rect">
            <a:avLst/>
          </a:prstGeom>
        </p:spPr>
        <p:txBody>
          <a:bodyPr anchor="t" rtlCol="false" tIns="0" lIns="0" bIns="0" rIns="0">
            <a:spAutoFit/>
          </a:bodyPr>
          <a:lstStyle/>
          <a:p>
            <a:pPr algn="l">
              <a:lnSpc>
                <a:spcPts val="3821"/>
              </a:lnSpc>
            </a:pPr>
            <a:r>
              <a:rPr lang="en-US" sz="2387" spc="-1">
                <a:solidFill>
                  <a:srgbClr val="272525"/>
                </a:solidFill>
                <a:latin typeface="Lato"/>
                <a:ea typeface="Lato"/>
                <a:cs typeface="Lato"/>
                <a:sym typeface="Lato"/>
              </a:rPr>
              <a:t>Sellers can efficiently manage their product offerings, expand their customer base, and optimize their supply chain through the platform.</a:t>
            </a:r>
          </a:p>
        </p:txBody>
      </p:sp>
      <p:grpSp>
        <p:nvGrpSpPr>
          <p:cNvPr name="Group 19" id="19"/>
          <p:cNvGrpSpPr/>
          <p:nvPr/>
        </p:nvGrpSpPr>
        <p:grpSpPr>
          <a:xfrm rot="0">
            <a:off x="7833787" y="8007938"/>
            <a:ext cx="639525" cy="639525"/>
            <a:chOff x="0" y="0"/>
            <a:chExt cx="852700" cy="852700"/>
          </a:xfrm>
        </p:grpSpPr>
        <p:sp>
          <p:nvSpPr>
            <p:cNvPr name="Freeform 20" id="20"/>
            <p:cNvSpPr/>
            <p:nvPr/>
          </p:nvSpPr>
          <p:spPr>
            <a:xfrm flipH="false" flipV="false" rot="0">
              <a:off x="6350" y="6350"/>
              <a:ext cx="839978" cy="839978"/>
            </a:xfrm>
            <a:custGeom>
              <a:avLst/>
              <a:gdLst/>
              <a:ahLst/>
              <a:cxnLst/>
              <a:rect r="r" b="b" t="t" l="l"/>
              <a:pathLst>
                <a:path h="839978" w="839978">
                  <a:moveTo>
                    <a:pt x="0" y="156845"/>
                  </a:moveTo>
                  <a:cubicBezTo>
                    <a:pt x="0" y="70231"/>
                    <a:pt x="70231" y="0"/>
                    <a:pt x="156845" y="0"/>
                  </a:cubicBezTo>
                  <a:lnTo>
                    <a:pt x="683133" y="0"/>
                  </a:lnTo>
                  <a:cubicBezTo>
                    <a:pt x="769747" y="0"/>
                    <a:pt x="839978" y="70231"/>
                    <a:pt x="839978" y="156845"/>
                  </a:cubicBezTo>
                  <a:lnTo>
                    <a:pt x="839978" y="683133"/>
                  </a:lnTo>
                  <a:cubicBezTo>
                    <a:pt x="839978" y="769747"/>
                    <a:pt x="769747" y="839978"/>
                    <a:pt x="683133" y="839978"/>
                  </a:cubicBezTo>
                  <a:lnTo>
                    <a:pt x="156845" y="839978"/>
                  </a:lnTo>
                  <a:cubicBezTo>
                    <a:pt x="70231" y="839978"/>
                    <a:pt x="0" y="769747"/>
                    <a:pt x="0" y="683133"/>
                  </a:cubicBezTo>
                  <a:close/>
                </a:path>
              </a:pathLst>
            </a:custGeom>
            <a:solidFill>
              <a:srgbClr val="E8E8E3"/>
            </a:solidFill>
          </p:spPr>
        </p:sp>
        <p:sp>
          <p:nvSpPr>
            <p:cNvPr name="Freeform 21" id="21"/>
            <p:cNvSpPr/>
            <p:nvPr/>
          </p:nvSpPr>
          <p:spPr>
            <a:xfrm flipH="false" flipV="false" rot="0">
              <a:off x="0" y="0"/>
              <a:ext cx="852678" cy="852678"/>
            </a:xfrm>
            <a:custGeom>
              <a:avLst/>
              <a:gdLst/>
              <a:ahLst/>
              <a:cxnLst/>
              <a:rect r="r" b="b" t="t" l="l"/>
              <a:pathLst>
                <a:path h="852678" w="852678">
                  <a:moveTo>
                    <a:pt x="0" y="163195"/>
                  </a:moveTo>
                  <a:cubicBezTo>
                    <a:pt x="0" y="73025"/>
                    <a:pt x="73025" y="0"/>
                    <a:pt x="163195" y="0"/>
                  </a:cubicBezTo>
                  <a:lnTo>
                    <a:pt x="689483" y="0"/>
                  </a:lnTo>
                  <a:lnTo>
                    <a:pt x="689483" y="6350"/>
                  </a:lnTo>
                  <a:lnTo>
                    <a:pt x="689483" y="0"/>
                  </a:lnTo>
                  <a:lnTo>
                    <a:pt x="689483" y="6350"/>
                  </a:lnTo>
                  <a:lnTo>
                    <a:pt x="689483" y="0"/>
                  </a:lnTo>
                  <a:cubicBezTo>
                    <a:pt x="779653" y="0"/>
                    <a:pt x="852678" y="73025"/>
                    <a:pt x="852678" y="163195"/>
                  </a:cubicBezTo>
                  <a:lnTo>
                    <a:pt x="846328" y="163195"/>
                  </a:lnTo>
                  <a:lnTo>
                    <a:pt x="852678" y="163195"/>
                  </a:lnTo>
                  <a:lnTo>
                    <a:pt x="852678" y="689483"/>
                  </a:lnTo>
                  <a:lnTo>
                    <a:pt x="846328" y="689483"/>
                  </a:lnTo>
                  <a:lnTo>
                    <a:pt x="852678" y="689483"/>
                  </a:lnTo>
                  <a:cubicBezTo>
                    <a:pt x="852678" y="779653"/>
                    <a:pt x="779653" y="852678"/>
                    <a:pt x="689483" y="852678"/>
                  </a:cubicBezTo>
                  <a:lnTo>
                    <a:pt x="689483" y="846328"/>
                  </a:lnTo>
                  <a:lnTo>
                    <a:pt x="689483" y="852678"/>
                  </a:lnTo>
                  <a:lnTo>
                    <a:pt x="163195" y="852678"/>
                  </a:lnTo>
                  <a:lnTo>
                    <a:pt x="163195" y="846328"/>
                  </a:lnTo>
                  <a:lnTo>
                    <a:pt x="163195" y="852678"/>
                  </a:lnTo>
                  <a:cubicBezTo>
                    <a:pt x="73025" y="852678"/>
                    <a:pt x="0" y="779653"/>
                    <a:pt x="0" y="689483"/>
                  </a:cubicBezTo>
                  <a:lnTo>
                    <a:pt x="0" y="163195"/>
                  </a:lnTo>
                  <a:lnTo>
                    <a:pt x="6350" y="163195"/>
                  </a:lnTo>
                  <a:lnTo>
                    <a:pt x="0" y="163195"/>
                  </a:lnTo>
                  <a:moveTo>
                    <a:pt x="12700" y="163195"/>
                  </a:moveTo>
                  <a:lnTo>
                    <a:pt x="12700" y="689483"/>
                  </a:lnTo>
                  <a:lnTo>
                    <a:pt x="6350" y="689483"/>
                  </a:lnTo>
                  <a:lnTo>
                    <a:pt x="12700" y="689483"/>
                  </a:lnTo>
                  <a:cubicBezTo>
                    <a:pt x="12700" y="772541"/>
                    <a:pt x="80010" y="839978"/>
                    <a:pt x="163195" y="839978"/>
                  </a:cubicBezTo>
                  <a:lnTo>
                    <a:pt x="689483" y="839978"/>
                  </a:lnTo>
                  <a:cubicBezTo>
                    <a:pt x="772541" y="839978"/>
                    <a:pt x="839978" y="772668"/>
                    <a:pt x="839978" y="689483"/>
                  </a:cubicBezTo>
                  <a:lnTo>
                    <a:pt x="839978" y="163195"/>
                  </a:lnTo>
                  <a:cubicBezTo>
                    <a:pt x="839978" y="80010"/>
                    <a:pt x="772668" y="12700"/>
                    <a:pt x="689483" y="12700"/>
                  </a:cubicBezTo>
                  <a:lnTo>
                    <a:pt x="163195" y="12700"/>
                  </a:lnTo>
                  <a:lnTo>
                    <a:pt x="163195" y="6350"/>
                  </a:lnTo>
                  <a:lnTo>
                    <a:pt x="163195" y="12700"/>
                  </a:lnTo>
                  <a:cubicBezTo>
                    <a:pt x="80010" y="12700"/>
                    <a:pt x="12700" y="80010"/>
                    <a:pt x="12700" y="163195"/>
                  </a:cubicBezTo>
                  <a:close/>
                </a:path>
              </a:pathLst>
            </a:custGeom>
            <a:solidFill>
              <a:srgbClr val="CECEC9"/>
            </a:solidFill>
          </p:spPr>
        </p:sp>
      </p:grpSp>
      <p:sp>
        <p:nvSpPr>
          <p:cNvPr name="TextBox 22" id="22"/>
          <p:cNvSpPr txBox="true"/>
          <p:nvPr/>
        </p:nvSpPr>
        <p:spPr>
          <a:xfrm rot="0">
            <a:off x="8037450" y="8155650"/>
            <a:ext cx="231300" cy="381750"/>
          </a:xfrm>
          <a:prstGeom prst="rect">
            <a:avLst/>
          </a:prstGeom>
        </p:spPr>
        <p:txBody>
          <a:bodyPr anchor="t" rtlCol="false" tIns="0" lIns="0" bIns="0" rIns="0">
            <a:spAutoFit/>
          </a:bodyPr>
          <a:lstStyle/>
          <a:p>
            <a:pPr algn="ctr">
              <a:lnSpc>
                <a:spcPts val="3248"/>
              </a:lnSpc>
            </a:pPr>
            <a:r>
              <a:rPr lang="en-US" sz="3250" spc="-1">
                <a:solidFill>
                  <a:srgbClr val="272525"/>
                </a:solidFill>
                <a:latin typeface="Arimo"/>
                <a:ea typeface="Arimo"/>
                <a:cs typeface="Arimo"/>
                <a:sym typeface="Arimo"/>
              </a:rPr>
              <a:t>3</a:t>
            </a:r>
          </a:p>
        </p:txBody>
      </p:sp>
      <p:sp>
        <p:nvSpPr>
          <p:cNvPr name="TextBox 23" id="23"/>
          <p:cNvSpPr txBox="true"/>
          <p:nvPr/>
        </p:nvSpPr>
        <p:spPr>
          <a:xfrm rot="0">
            <a:off x="8748900" y="7974600"/>
            <a:ext cx="3674700" cy="475500"/>
          </a:xfrm>
          <a:prstGeom prst="rect">
            <a:avLst/>
          </a:prstGeom>
        </p:spPr>
        <p:txBody>
          <a:bodyPr anchor="t" rtlCol="false" tIns="0" lIns="0" bIns="0" rIns="0">
            <a:spAutoFit/>
          </a:bodyPr>
          <a:lstStyle/>
          <a:p>
            <a:pPr algn="l">
              <a:lnSpc>
                <a:spcPts val="3437"/>
              </a:lnSpc>
            </a:pPr>
            <a:r>
              <a:rPr lang="en-US" b="true" sz="2750" spc="-1">
                <a:solidFill>
                  <a:srgbClr val="272525"/>
                </a:solidFill>
                <a:latin typeface="Arimo Bold"/>
                <a:ea typeface="Arimo Bold"/>
                <a:cs typeface="Arimo Bold"/>
                <a:sym typeface="Arimo Bold"/>
              </a:rPr>
              <a:t>Engaged Consumers</a:t>
            </a:r>
          </a:p>
        </p:txBody>
      </p:sp>
      <p:sp>
        <p:nvSpPr>
          <p:cNvPr name="TextBox 24" id="24"/>
          <p:cNvSpPr txBox="true"/>
          <p:nvPr/>
        </p:nvSpPr>
        <p:spPr>
          <a:xfrm rot="0">
            <a:off x="8748900" y="8523150"/>
            <a:ext cx="8558100" cy="1402542"/>
          </a:xfrm>
          <a:prstGeom prst="rect">
            <a:avLst/>
          </a:prstGeom>
        </p:spPr>
        <p:txBody>
          <a:bodyPr anchor="t" rtlCol="false" tIns="0" lIns="0" bIns="0" rIns="0">
            <a:spAutoFit/>
          </a:bodyPr>
          <a:lstStyle/>
          <a:p>
            <a:pPr algn="l">
              <a:lnSpc>
                <a:spcPts val="3821"/>
              </a:lnSpc>
            </a:pPr>
            <a:r>
              <a:rPr lang="en-US" sz="2387" spc="-1">
                <a:solidFill>
                  <a:srgbClr val="272525"/>
                </a:solidFill>
                <a:latin typeface="Lato"/>
                <a:ea typeface="Lato"/>
                <a:cs typeface="Lato"/>
                <a:sym typeface="Lato"/>
              </a:rPr>
              <a:t>Consumers can access a wide range of agricultural products, gain transparency into the supply chain, and support local farmers.</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DAGYlC4-As0</dc:identifier>
  <dcterms:modified xsi:type="dcterms:W3CDTF">2011-08-01T06:04:30Z</dcterms:modified>
  <cp:revision>1</cp:revision>
  <dc:title>Empowered Farmers, Enabled Sellers, Engaged Consumers</dc:title>
</cp:coreProperties>
</file>